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4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3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41" r:id="rId42"/>
    <p:sldId id="257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42" r:id="rId58"/>
    <p:sldId id="308" r:id="rId59"/>
    <p:sldId id="309" r:id="rId60"/>
    <p:sldId id="310" r:id="rId61"/>
    <p:sldId id="311" r:id="rId62"/>
    <p:sldId id="312" r:id="rId63"/>
    <p:sldId id="313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43" r:id="rId73"/>
    <p:sldId id="323" r:id="rId74"/>
    <p:sldId id="324" r:id="rId75"/>
    <p:sldId id="325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8" r:id="rId8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CC00"/>
    <a:srgbClr val="99FF99"/>
    <a:srgbClr val="66FF99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1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23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5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0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2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3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24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8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0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E31D-BC61-46BB-AA4E-009C0A4EA3C1}" type="datetimeFigureOut">
              <a:rPr lang="it-IT" smtClean="0"/>
              <a:t>15/07/2021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6672-0435-46B2-B80B-2CE0BC6355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creativacultura@beniculturali.it" TargetMode="External"/><Relationship Id="rId2" Type="http://schemas.openxmlformats.org/officeDocument/2006/relationships/hyperlink" Target="mailto:europacreativa.cultura@beniculturali.i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6000" y="1332440"/>
            <a:ext cx="5818910" cy="1706323"/>
          </a:xfrm>
          <a:solidFill>
            <a:srgbClr val="000099"/>
          </a:solidFill>
          <a:ln>
            <a:solidFill>
              <a:srgbClr val="00009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sz="3400" b="1" dirty="0">
                <a:solidFill>
                  <a:schemeClr val="bg1"/>
                </a:solidFill>
              </a:rPr>
              <a:t>Il Sottoprogramma Cultura di Europa Creativa 2021 – 2027</a:t>
            </a:r>
          </a:p>
          <a:p>
            <a:r>
              <a:rPr lang="it-IT" sz="3000" b="1" dirty="0">
                <a:solidFill>
                  <a:schemeClr val="bg1"/>
                </a:solidFill>
              </a:rPr>
              <a:t>I bandi in corso</a:t>
            </a:r>
          </a:p>
          <a:p>
            <a:r>
              <a:rPr lang="it-IT" b="1" dirty="0">
                <a:solidFill>
                  <a:schemeClr val="bg1"/>
                </a:solidFill>
              </a:rPr>
              <a:t>Anna Conticello, PM Ufficio Cultura Desk Italia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73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Categorie/caratteristiche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4" y="3799988"/>
            <a:ext cx="2294124" cy="1077218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Media scala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787538" y="2455304"/>
            <a:ext cx="2277880" cy="888787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Piccola scala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5090538"/>
            <a:ext cx="2225630" cy="1077218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Larga scala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07383" y="635726"/>
            <a:ext cx="2978331" cy="1166948"/>
          </a:xfrm>
          <a:prstGeom prst="rect">
            <a:avLst/>
          </a:prstGeom>
          <a:ln w="38100">
            <a:solidFill>
              <a:srgbClr val="5D2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Massima durata per tutte e tre le categorie: </a:t>
            </a:r>
            <a:r>
              <a:rPr lang="it-IT" sz="2400" b="1" dirty="0"/>
              <a:t>48 mesi</a:t>
            </a:r>
          </a:p>
        </p:txBody>
      </p:sp>
      <p:sp>
        <p:nvSpPr>
          <p:cNvPr id="9" name="Pentagono 8"/>
          <p:cNvSpPr/>
          <p:nvPr/>
        </p:nvSpPr>
        <p:spPr>
          <a:xfrm>
            <a:off x="3231971" y="2455301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 organizzazioni</a:t>
            </a:r>
          </a:p>
        </p:txBody>
      </p:sp>
      <p:sp>
        <p:nvSpPr>
          <p:cNvPr id="12" name="Pentagono 11"/>
          <p:cNvSpPr/>
          <p:nvPr/>
        </p:nvSpPr>
        <p:spPr>
          <a:xfrm>
            <a:off x="5005797" y="2455301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 Paesi</a:t>
            </a:r>
          </a:p>
        </p:txBody>
      </p:sp>
      <p:sp>
        <p:nvSpPr>
          <p:cNvPr id="13" name="Pentagono 12"/>
          <p:cNvSpPr/>
          <p:nvPr/>
        </p:nvSpPr>
        <p:spPr>
          <a:xfrm>
            <a:off x="6779623" y="2455302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Max EU Grant 200.000</a:t>
            </a:r>
          </a:p>
        </p:txBody>
      </p:sp>
      <p:sp>
        <p:nvSpPr>
          <p:cNvPr id="14" name="Pentagono 13"/>
          <p:cNvSpPr/>
          <p:nvPr/>
        </p:nvSpPr>
        <p:spPr>
          <a:xfrm>
            <a:off x="8553449" y="2455300"/>
            <a:ext cx="2262597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80%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co-finanziamento</a:t>
            </a:r>
          </a:p>
        </p:txBody>
      </p:sp>
      <p:sp>
        <p:nvSpPr>
          <p:cNvPr id="15" name="Pentagono 14"/>
          <p:cNvSpPr/>
          <p:nvPr/>
        </p:nvSpPr>
        <p:spPr>
          <a:xfrm>
            <a:off x="3285854" y="3894203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 organizzazioni</a:t>
            </a:r>
          </a:p>
        </p:txBody>
      </p:sp>
      <p:sp>
        <p:nvSpPr>
          <p:cNvPr id="16" name="Pentagono 15"/>
          <p:cNvSpPr/>
          <p:nvPr/>
        </p:nvSpPr>
        <p:spPr>
          <a:xfrm>
            <a:off x="5059680" y="3799988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 Paesi</a:t>
            </a:r>
          </a:p>
        </p:txBody>
      </p:sp>
      <p:sp>
        <p:nvSpPr>
          <p:cNvPr id="17" name="Pentagono 16"/>
          <p:cNvSpPr/>
          <p:nvPr/>
        </p:nvSpPr>
        <p:spPr>
          <a:xfrm>
            <a:off x="6833506" y="3773601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Max EU Grant 1.000.000</a:t>
            </a:r>
          </a:p>
        </p:txBody>
      </p:sp>
      <p:sp>
        <p:nvSpPr>
          <p:cNvPr id="18" name="Pentagono 17"/>
          <p:cNvSpPr/>
          <p:nvPr/>
        </p:nvSpPr>
        <p:spPr>
          <a:xfrm>
            <a:off x="8607331" y="3687564"/>
            <a:ext cx="2208715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70%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co-finanziamento</a:t>
            </a:r>
          </a:p>
        </p:txBody>
      </p:sp>
      <p:sp>
        <p:nvSpPr>
          <p:cNvPr id="19" name="Pentagono 18"/>
          <p:cNvSpPr/>
          <p:nvPr/>
        </p:nvSpPr>
        <p:spPr>
          <a:xfrm>
            <a:off x="3285854" y="5184753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 </a:t>
            </a:r>
            <a:r>
              <a:rPr lang="it-IT" dirty="0" err="1">
                <a:solidFill>
                  <a:schemeClr val="tx1"/>
                </a:solidFill>
              </a:rPr>
              <a:t>partners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Pentagono 19"/>
          <p:cNvSpPr/>
          <p:nvPr/>
        </p:nvSpPr>
        <p:spPr>
          <a:xfrm>
            <a:off x="5113563" y="5114366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 Paesi</a:t>
            </a:r>
          </a:p>
        </p:txBody>
      </p:sp>
      <p:sp>
        <p:nvSpPr>
          <p:cNvPr id="21" name="Pentagono 20"/>
          <p:cNvSpPr/>
          <p:nvPr/>
        </p:nvSpPr>
        <p:spPr>
          <a:xfrm>
            <a:off x="6917868" y="5040436"/>
            <a:ext cx="171994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Max EU Grant 2.000.000</a:t>
            </a:r>
          </a:p>
        </p:txBody>
      </p:sp>
      <p:sp>
        <p:nvSpPr>
          <p:cNvPr id="22" name="Pentagono 21"/>
          <p:cNvSpPr/>
          <p:nvPr/>
        </p:nvSpPr>
        <p:spPr>
          <a:xfrm>
            <a:off x="8722173" y="5040435"/>
            <a:ext cx="2093873" cy="88878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60%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co-finanziamento</a:t>
            </a:r>
          </a:p>
        </p:txBody>
      </p:sp>
      <p:sp>
        <p:nvSpPr>
          <p:cNvPr id="23" name="Stella a 6 punte 22"/>
          <p:cNvSpPr/>
          <p:nvPr/>
        </p:nvSpPr>
        <p:spPr>
          <a:xfrm>
            <a:off x="156755" y="3687565"/>
            <a:ext cx="1201782" cy="1095426"/>
          </a:xfrm>
          <a:prstGeom prst="star6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Nuova</a:t>
            </a:r>
          </a:p>
        </p:txBody>
      </p:sp>
    </p:spTree>
    <p:extLst>
      <p:ext uri="{BB962C8B-B14F-4D97-AF65-F5344CB8AC3E}">
        <p14:creationId xmlns:p14="http://schemas.microsoft.com/office/powerpoint/2010/main" val="296277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3416811"/>
            <a:ext cx="9288279" cy="3046988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644BA4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Distribuito:</a:t>
            </a:r>
          </a:p>
          <a:p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35% per la piccola scala</a:t>
            </a: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35% per la media scala</a:t>
            </a: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30% per la larga scala</a:t>
            </a:r>
          </a:p>
          <a:p>
            <a:pPr algn="ctr"/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046001"/>
            <a:ext cx="9288279" cy="888787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44B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Budget totale</a:t>
            </a:r>
          </a:p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60 milioni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07383" y="635726"/>
            <a:ext cx="2978331" cy="1166948"/>
          </a:xfrm>
          <a:prstGeom prst="rect">
            <a:avLst/>
          </a:prstGeom>
          <a:ln w="38100">
            <a:solidFill>
              <a:srgbClr val="5D2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10% allocato per le priorità specifiche di settore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7559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Application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form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Accessibile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attraverso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la Topic page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sezione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Search Funding &amp; Tenders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Part 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Informazioni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amministrative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relative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agli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partecipanti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on line;</a:t>
            </a:r>
          </a:p>
          <a:p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Part B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Descrizione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tecnica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del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in format PDF;</a:t>
            </a:r>
          </a:p>
          <a:p>
            <a:r>
              <a:rPr lang="it-IT" sz="2600" b="1" dirty="0">
                <a:solidFill>
                  <a:srgbClr val="000000"/>
                </a:solidFill>
                <a:latin typeface="Roboto" panose="020B0604020202020204" pitchFamily="2" charset="0"/>
              </a:rPr>
              <a:t>Allegati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Detailed budget table da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in format XLS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Lista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precedent: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il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template è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disponibile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Parte B – ultima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Part C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. Additional project data da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riempire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online</a:t>
            </a:r>
          </a:p>
          <a:p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(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scelta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degli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obiettivi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priorità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settori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…)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0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10" y="1680754"/>
            <a:ext cx="43717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Ogni</a:t>
            </a:r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 Work Package </a:t>
            </a:r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deve</a:t>
            </a:r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contenere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endParaRPr lang="en-US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Obiettivo/risultato atteso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expected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outcome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Lista delle attività (List of the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activities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Traguardi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Milestones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Risultati finali -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Deliverables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outputs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52160" y="1680754"/>
            <a:ext cx="47984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Roboto" panose="020B0604020202020204" pitchFamily="2" charset="0"/>
              </a:rPr>
              <a:t>Esempi di Work </a:t>
            </a:r>
            <a:r>
              <a:rPr lang="it-IT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Packages</a:t>
            </a:r>
            <a:endParaRPr lang="it-IT" sz="26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Management,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administration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coordination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Communication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dissemination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Artistic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creative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expression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Capacity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building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Networking and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knowledge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sharing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8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Work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packages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/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activities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/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deliverables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79269" y="1689461"/>
          <a:ext cx="10206445" cy="4502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9524">
                  <a:extLst>
                    <a:ext uri="{9D8B030D-6E8A-4147-A177-3AD203B41FA5}">
                      <a16:colId xmlns:a16="http://schemas.microsoft.com/office/drawing/2014/main" val="2015456739"/>
                    </a:ext>
                  </a:extLst>
                </a:gridCol>
                <a:gridCol w="6676921">
                  <a:extLst>
                    <a:ext uri="{9D8B030D-6E8A-4147-A177-3AD203B41FA5}">
                      <a16:colId xmlns:a16="http://schemas.microsoft.com/office/drawing/2014/main" val="2819971598"/>
                    </a:ext>
                  </a:extLst>
                </a:gridCol>
              </a:tblGrid>
              <a:tr h="1425484">
                <a:tc>
                  <a:txBody>
                    <a:bodyPr/>
                    <a:lstStyle/>
                    <a:p>
                      <a:pPr algn="ctr"/>
                      <a:endParaRPr lang="it-IT" sz="1800" b="0" i="1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800" b="0" i="1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 Package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1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Artistic</a:t>
                      </a:r>
                      <a:r>
                        <a:rPr lang="it-IT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creative </a:t>
                      </a:r>
                      <a:r>
                        <a:rPr lang="it-IT" sz="1800" b="0" i="1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expression</a:t>
                      </a:r>
                      <a:endParaRPr lang="it-IT" sz="1800" b="0" i="1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This/these work package(s) could group cultural, artistic and other creative </a:t>
                      </a:r>
                      <a:r>
                        <a:rPr lang="it-IT" sz="1800" b="0" i="1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it-IT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84569"/>
                  </a:ext>
                </a:extLst>
              </a:tr>
              <a:tr h="1538424"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Prove, preparazione e coordinamento artistico di coproduzioni, co-creazioni, concerti, mostre, fiere, festival, spettacoli, traduzioni letterarie, circolazione di opere e/o repertori, digitalizzazione del materiale dei beni culturali, ecc.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7105"/>
                  </a:ext>
                </a:extLst>
              </a:tr>
              <a:tr h="1538424"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Programmazione/pianificazione di prove, prototipi, opere creative originali (come pezzi teatrali, canzoni, opere d'arte, concerti, ecc.), prodotti basati sulla tecnologia (</a:t>
                      </a:r>
                      <a:r>
                        <a:rPr lang="it-IT" dirty="0" err="1"/>
                        <a:t>app</a:t>
                      </a:r>
                      <a:r>
                        <a:rPr lang="it-IT" dirty="0"/>
                        <a:t> originali, ecc.), pubblicazioni (come libri, ecc.), mostre, materiale digitalizzato, ecc.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5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84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table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Lump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sums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Stimare il costo ammissibile in base ai costi effettivi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Importo forfettario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 sum) per pacchetto di lavoro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per unità e N° di unità in ciascuna categoria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Categorie di costi per pacchetto di lavoro: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diretti del personale (1 unità = 1 giornata uomo)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subappalto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subcontracting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acquisto (viaggio e soggiorno, attrezzature, altri lavori)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Altre categorie di costi (supporto finanziario a terzi)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indiretti: 7%</a:t>
            </a:r>
          </a:p>
        </p:txBody>
      </p:sp>
    </p:spTree>
    <p:extLst>
      <p:ext uri="{BB962C8B-B14F-4D97-AF65-F5344CB8AC3E}">
        <p14:creationId xmlns:p14="http://schemas.microsoft.com/office/powerpoint/2010/main" val="188683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Capacità finanziaria e operativa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ecriteri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di esclusione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Capacità finanziaria: risorse stabili e sufficienti per realizzare il progetto</a:t>
            </a:r>
          </a:p>
          <a:p>
            <a:pPr marL="514350" indent="-514350">
              <a:buAutoNum type="arabicPeriod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Capacità operativa: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Know-how, qualifiche e risorse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Valutato come parte del criterio di aggiudicazione «Project Management»</a:t>
            </a:r>
          </a:p>
          <a:p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3. Situazioni di esclusione: fallimento, violazione dell'obbligo fiscale, ecc.</a:t>
            </a:r>
          </a:p>
        </p:txBody>
      </p:sp>
    </p:spTree>
    <p:extLst>
      <p:ext uri="{BB962C8B-B14F-4D97-AF65-F5344CB8AC3E}">
        <p14:creationId xmlns:p14="http://schemas.microsoft.com/office/powerpoint/2010/main" val="75332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valutazione (Award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criteria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227907" y="1645922"/>
          <a:ext cx="9884229" cy="442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4743">
                  <a:extLst>
                    <a:ext uri="{9D8B030D-6E8A-4147-A177-3AD203B41FA5}">
                      <a16:colId xmlns:a16="http://schemas.microsoft.com/office/drawing/2014/main" val="368492874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2167704591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191430186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it-IT" dirty="0"/>
                        <a:t>AWARD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MINIMUM PASS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MAXIMUM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4731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4262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content and activities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769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43766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8883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it-IT" sz="2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(pass) </a:t>
                      </a:r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7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Relevance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01486" y="4245429"/>
            <a:ext cx="3535680" cy="1754326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err="1"/>
              <a:t>Quality</a:t>
            </a:r>
            <a:r>
              <a:rPr lang="it-IT" sz="3600" dirty="0"/>
              <a:t> of</a:t>
            </a:r>
          </a:p>
          <a:p>
            <a:r>
              <a:rPr lang="it-IT" sz="3600" dirty="0" err="1"/>
              <a:t>content</a:t>
            </a:r>
            <a:r>
              <a:rPr lang="it-IT" sz="3600" dirty="0"/>
              <a:t> and</a:t>
            </a:r>
          </a:p>
          <a:p>
            <a:r>
              <a:rPr lang="it-IT" sz="3600" dirty="0" err="1"/>
              <a:t>activities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68390" y="1889760"/>
            <a:ext cx="6435634" cy="147732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Rilevanza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obiettivi</a:t>
            </a:r>
            <a:r>
              <a:rPr lang="en-US" dirty="0"/>
              <a:t> e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priorità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chiara</a:t>
            </a:r>
            <a:r>
              <a:rPr lang="en-US" dirty="0"/>
              <a:t> e </a:t>
            </a:r>
            <a:r>
              <a:rPr lang="en-US" dirty="0" err="1"/>
              <a:t>adeguata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bisogni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Indirizzato verso le tematiche cross-settoriali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 un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aggiunto</a:t>
            </a:r>
            <a:r>
              <a:rPr lang="en-US" dirty="0"/>
              <a:t> </a:t>
            </a:r>
            <a:r>
              <a:rPr lang="en-US" dirty="0" err="1"/>
              <a:t>europeo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68390" y="4245429"/>
            <a:ext cx="6435634" cy="12003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Metodologie appropriate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Profilo</a:t>
            </a:r>
            <a:r>
              <a:rPr lang="en-US" dirty="0"/>
              <a:t> del </a:t>
            </a:r>
            <a:r>
              <a:rPr lang="en-US" dirty="0" err="1"/>
              <a:t>partenariato</a:t>
            </a:r>
            <a:r>
              <a:rPr lang="en-US" dirty="0"/>
              <a:t> e </a:t>
            </a:r>
            <a:r>
              <a:rPr lang="en-US" dirty="0" err="1"/>
              <a:t>contributo</a:t>
            </a:r>
            <a:r>
              <a:rPr lang="en-US" dirty="0"/>
              <a:t> di </a:t>
            </a:r>
            <a:r>
              <a:rPr lang="en-US" dirty="0" err="1"/>
              <a:t>tutti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 Target groups </a:t>
            </a:r>
            <a:r>
              <a:rPr lang="en-US" dirty="0" err="1"/>
              <a:t>beneficeranno</a:t>
            </a:r>
            <a:r>
              <a:rPr lang="en-US" dirty="0"/>
              <a:t> </a:t>
            </a:r>
            <a:r>
              <a:rPr lang="en-US" dirty="0" err="1"/>
              <a:t>concretamente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Coerenza del design di progetto</a:t>
            </a:r>
          </a:p>
        </p:txBody>
      </p:sp>
    </p:spTree>
    <p:extLst>
      <p:ext uri="{BB962C8B-B14F-4D97-AF65-F5344CB8AC3E}">
        <p14:creationId xmlns:p14="http://schemas.microsoft.com/office/powerpoint/2010/main" val="378673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3535680" cy="1446550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/>
              <a:t>Project</a:t>
            </a:r>
          </a:p>
          <a:p>
            <a:r>
              <a:rPr lang="it-IT" sz="4400" dirty="0"/>
              <a:t>Management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01486" y="4245429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Dissemination</a:t>
            </a:r>
            <a:endParaRPr lang="it-IT" sz="4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68390" y="1889760"/>
            <a:ext cx="6435634" cy="20313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Efficace</a:t>
            </a:r>
            <a:r>
              <a:rPr lang="en-US" dirty="0"/>
              <a:t> </a:t>
            </a:r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coordinamento</a:t>
            </a:r>
            <a:r>
              <a:rPr lang="en-US" dirty="0"/>
              <a:t> e </a:t>
            </a:r>
            <a:r>
              <a:rPr lang="en-US" dirty="0" err="1"/>
              <a:t>struttura</a:t>
            </a:r>
            <a:r>
              <a:rPr lang="en-US" dirty="0"/>
              <a:t> di governance </a:t>
            </a:r>
            <a:r>
              <a:rPr lang="en-US" dirty="0" err="1"/>
              <a:t>appropriata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Team di </a:t>
            </a:r>
            <a:r>
              <a:rPr lang="en-US" dirty="0" err="1"/>
              <a:t>proggetto</a:t>
            </a:r>
            <a:r>
              <a:rPr lang="en-US" dirty="0"/>
              <a:t> </a:t>
            </a:r>
            <a:r>
              <a:rPr lang="en-US" dirty="0" err="1"/>
              <a:t>appropriato</a:t>
            </a:r>
            <a:r>
              <a:rPr lang="en-US" dirty="0"/>
              <a:t>, staff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esterne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Il budget di </a:t>
            </a:r>
            <a:r>
              <a:rPr lang="en-US" dirty="0" err="1"/>
              <a:t>progetto</a:t>
            </a:r>
            <a:r>
              <a:rPr lang="en-US" dirty="0"/>
              <a:t> a </a:t>
            </a: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effettivo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allocate appropriate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Misure</a:t>
            </a:r>
            <a:r>
              <a:rPr lang="en-US" dirty="0"/>
              <a:t> di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pianificate</a:t>
            </a:r>
            <a:r>
              <a:rPr lang="en-US" dirty="0"/>
              <a:t> per </a:t>
            </a:r>
            <a:r>
              <a:rPr lang="en-US" dirty="0" err="1"/>
              <a:t>assicurare</a:t>
            </a:r>
            <a:r>
              <a:rPr lang="en-US" dirty="0"/>
              <a:t> </a:t>
            </a:r>
            <a:r>
              <a:rPr lang="en-US" dirty="0" err="1"/>
              <a:t>l’implementazione</a:t>
            </a:r>
            <a:r>
              <a:rPr lang="en-US" dirty="0"/>
              <a:t> del </a:t>
            </a:r>
            <a:r>
              <a:rPr lang="en-US" dirty="0" err="1"/>
              <a:t>progetto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68390" y="4245429"/>
            <a:ext cx="6435634" cy="12003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Il progetto innesca cambiamento e innovazione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Strategie di comunicazione e diffusione: portata e impatto su gruppi di target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Sostenibilità e impatto a lungo termine dei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404073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Tutte le scadenze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71550" y="1704975"/>
            <a:ext cx="2247900" cy="88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Scadenza 26 agosto</a:t>
            </a:r>
            <a:endParaRPr lang="it-IT" dirty="0"/>
          </a:p>
          <a:p>
            <a:pPr algn="ctr"/>
            <a:r>
              <a:rPr lang="it-IT" dirty="0"/>
              <a:t>Ore 17.00 </a:t>
            </a:r>
            <a:r>
              <a:rPr lang="it-IT" dirty="0" err="1"/>
              <a:t>Brussels</a:t>
            </a:r>
            <a:r>
              <a:rPr lang="it-IT" dirty="0"/>
              <a:t> time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71550" y="2894158"/>
            <a:ext cx="2247900" cy="88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Scadenza 7 sett. </a:t>
            </a:r>
          </a:p>
          <a:p>
            <a:pPr algn="ctr"/>
            <a:r>
              <a:rPr lang="it-IT" dirty="0"/>
              <a:t>Ore 17.00 </a:t>
            </a:r>
            <a:r>
              <a:rPr lang="it-IT" dirty="0" err="1"/>
              <a:t>Brussels</a:t>
            </a:r>
            <a:r>
              <a:rPr lang="it-IT" dirty="0"/>
              <a:t> time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71550" y="4083341"/>
            <a:ext cx="2247900" cy="88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Scadenza 29 sett. </a:t>
            </a:r>
          </a:p>
          <a:p>
            <a:pPr algn="ctr"/>
            <a:r>
              <a:rPr lang="it-IT" dirty="0"/>
              <a:t>Ore 17.00 </a:t>
            </a:r>
            <a:r>
              <a:rPr lang="it-IT" dirty="0" err="1"/>
              <a:t>Brussels</a:t>
            </a:r>
            <a:r>
              <a:rPr lang="it-IT" dirty="0"/>
              <a:t> time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71550" y="5438775"/>
            <a:ext cx="2247900" cy="885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Scadenza 30 sett. </a:t>
            </a:r>
          </a:p>
          <a:p>
            <a:pPr algn="ctr"/>
            <a:r>
              <a:rPr lang="it-IT" dirty="0"/>
              <a:t>Ore 17.00 </a:t>
            </a:r>
            <a:r>
              <a:rPr lang="it-IT" dirty="0" err="1"/>
              <a:t>Brussels</a:t>
            </a:r>
            <a:r>
              <a:rPr lang="it-IT" dirty="0"/>
              <a:t> time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00" y="1704975"/>
            <a:ext cx="6648450" cy="885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European Networks of Cultural and Creative </a:t>
            </a:r>
            <a:r>
              <a:rPr lang="en-US" b="1" dirty="0" err="1"/>
              <a:t>Organisations</a:t>
            </a:r>
            <a:r>
              <a:rPr lang="en-US" b="1" dirty="0"/>
              <a:t> (NET)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/>
              <a:t>Pan-</a:t>
            </a:r>
            <a:r>
              <a:rPr lang="it-IT" b="1" dirty="0" err="1"/>
              <a:t>European</a:t>
            </a:r>
            <a:r>
              <a:rPr lang="it-IT" b="1" dirty="0"/>
              <a:t> Cultural </a:t>
            </a:r>
            <a:r>
              <a:rPr lang="it-IT" b="1" dirty="0" err="1"/>
              <a:t>Entities</a:t>
            </a:r>
            <a:r>
              <a:rPr lang="it-IT" b="1" dirty="0"/>
              <a:t> (PECE)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00" y="2977283"/>
            <a:ext cx="6648450" cy="885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European Cooperation projects (COOP)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4571998" y="4083341"/>
            <a:ext cx="6648452" cy="885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b="1" dirty="0"/>
              <a:t>European Platforms for the Promotion of Emerging Artists (PLAT)</a:t>
            </a:r>
            <a:endParaRPr lang="it-IT" b="1" dirty="0"/>
          </a:p>
        </p:txBody>
      </p:sp>
      <p:sp>
        <p:nvSpPr>
          <p:cNvPr id="20" name="Rettangolo 19"/>
          <p:cNvSpPr/>
          <p:nvPr/>
        </p:nvSpPr>
        <p:spPr>
          <a:xfrm>
            <a:off x="4571999" y="5438775"/>
            <a:ext cx="6648451" cy="885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Circulation of European literary works (LIT)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7032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Altre informazioni legali e finanziarie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72025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Si può presentare lo stesso progetto solo per una categoria:</a:t>
            </a:r>
          </a:p>
          <a:p>
            <a:pPr marL="514350" indent="-514350">
              <a:buAutoNum type="arabicPeriod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I candidati (leader partner) possono presentare una sola proposta;</a:t>
            </a:r>
          </a:p>
          <a:p>
            <a:pPr marL="514350" indent="-514350">
              <a:buAutoNum type="arabicPeriod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Durata massima: 48 mesi;</a:t>
            </a:r>
          </a:p>
          <a:p>
            <a:pPr marL="514350" indent="-514350">
              <a:buAutoNum type="arabicPeriod"/>
            </a:pPr>
            <a:r>
              <a:rPr lang="it-IT" sz="27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 sum (somme forfettarie)</a:t>
            </a:r>
          </a:p>
          <a:p>
            <a:pPr marL="514350" indent="-514350">
              <a:buAutoNum type="arabicPeriod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Sostegno finanziario a terzi (</a:t>
            </a:r>
            <a:r>
              <a:rPr lang="it-IT" sz="2700" dirty="0" err="1">
                <a:solidFill>
                  <a:srgbClr val="000000"/>
                </a:solidFill>
                <a:latin typeface="Roboto" panose="020B0604020202020204" pitchFamily="2" charset="0"/>
              </a:rPr>
              <a:t>third</a:t>
            </a: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 parties) consentito per premi e sovvenzioni: </a:t>
            </a:r>
            <a:r>
              <a:rPr lang="it-IT" sz="2700" dirty="0" err="1">
                <a:solidFill>
                  <a:srgbClr val="000000"/>
                </a:solidFill>
                <a:latin typeface="Roboto" panose="020B0604020202020204" pitchFamily="2" charset="0"/>
              </a:rPr>
              <a:t>max</a:t>
            </a: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 60 000 euro per terze parti;</a:t>
            </a:r>
          </a:p>
          <a:p>
            <a:pPr marL="514350" indent="-514350">
              <a:buAutoNum type="arabicPeriod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Prefinanziamento: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80% della sovvenzione massima per piccola e media scala;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2700" dirty="0">
                <a:solidFill>
                  <a:srgbClr val="000000"/>
                </a:solidFill>
                <a:latin typeface="Roboto" panose="020B0604020202020204" pitchFamily="2" charset="0"/>
              </a:rPr>
              <a:t>40% della sovvenzione massima per grandi dimensioni, quindi ulteriore 40% legato alla relazione di prefinanziamento</a:t>
            </a:r>
          </a:p>
        </p:txBody>
      </p:sp>
    </p:spTree>
    <p:extLst>
      <p:ext uri="{BB962C8B-B14F-4D97-AF65-F5344CB8AC3E}">
        <p14:creationId xmlns:p14="http://schemas.microsoft.com/office/powerpoint/2010/main" val="238540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Cronologia e scadenze</a:t>
            </a:r>
          </a:p>
        </p:txBody>
      </p:sp>
      <p:sp>
        <p:nvSpPr>
          <p:cNvPr id="3" name="Pentagono 2"/>
          <p:cNvSpPr/>
          <p:nvPr/>
        </p:nvSpPr>
        <p:spPr>
          <a:xfrm>
            <a:off x="600891" y="2272937"/>
            <a:ext cx="2137955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del bando</a:t>
            </a:r>
          </a:p>
        </p:txBody>
      </p:sp>
      <p:sp>
        <p:nvSpPr>
          <p:cNvPr id="5" name="Pentagono 4"/>
          <p:cNvSpPr/>
          <p:nvPr/>
        </p:nvSpPr>
        <p:spPr>
          <a:xfrm>
            <a:off x="2755824" y="2255520"/>
            <a:ext cx="2061896" cy="1480457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Scadenza</a:t>
            </a:r>
          </a:p>
        </p:txBody>
      </p:sp>
      <p:sp>
        <p:nvSpPr>
          <p:cNvPr id="6" name="Pentagono 5"/>
          <p:cNvSpPr/>
          <p:nvPr/>
        </p:nvSpPr>
        <p:spPr>
          <a:xfrm>
            <a:off x="4791956" y="2272937"/>
            <a:ext cx="2089610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Valutazione</a:t>
            </a:r>
          </a:p>
        </p:txBody>
      </p:sp>
      <p:sp>
        <p:nvSpPr>
          <p:cNvPr id="8" name="Pentagono 7"/>
          <p:cNvSpPr/>
          <p:nvPr/>
        </p:nvSpPr>
        <p:spPr>
          <a:xfrm>
            <a:off x="6881747" y="2290354"/>
            <a:ext cx="1985134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Selezione dei risultati</a:t>
            </a:r>
          </a:p>
        </p:txBody>
      </p:sp>
      <p:sp>
        <p:nvSpPr>
          <p:cNvPr id="9" name="Pentagono 8"/>
          <p:cNvSpPr/>
          <p:nvPr/>
        </p:nvSpPr>
        <p:spPr>
          <a:xfrm>
            <a:off x="8866881" y="2272937"/>
            <a:ext cx="2192357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Firma del Grant Agreement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17303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898490" y="5373189"/>
            <a:ext cx="1119051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8 giugno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186122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629989" y="5373189"/>
            <a:ext cx="1471748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7 settembre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26964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12662" y="5408024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Sett. 21 – gen. 22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08858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96858" y="5434149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Febbraio 2022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956995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8866881" y="5409810"/>
            <a:ext cx="194045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Mar. – Mag. 2022</a:t>
            </a:r>
          </a:p>
        </p:txBody>
      </p:sp>
    </p:spTree>
    <p:extLst>
      <p:ext uri="{BB962C8B-B14F-4D97-AF65-F5344CB8AC3E}">
        <p14:creationId xmlns:p14="http://schemas.microsoft.com/office/powerpoint/2010/main" val="25311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1" y="551013"/>
            <a:ext cx="4725909" cy="6039909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Circulation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of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literary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works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Scadenza 30 settembre 2021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2A19DE-E3B3-4CD6-A090-37BF1C530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55" y="0"/>
            <a:ext cx="6713145" cy="685800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4770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2226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Caratteristiche principali – Parte 1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61C8EF-264E-4259-A38A-C07E7B12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1617"/>
            <a:ext cx="10936576" cy="5123874"/>
          </a:xfrm>
        </p:spPr>
        <p:txBody>
          <a:bodyPr>
            <a:no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>
                <a:latin typeface="Helvetica" panose="020B0604020202020204" pitchFamily="34" charset="0"/>
              </a:rPr>
              <a:t>Nuovo nome dello schema di bando che evidenzia quanto la traduzione significhi anche circolazione e promozione.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>
                <a:latin typeface="Helvetica" panose="020B0604020202020204" pitchFamily="34" charset="0"/>
              </a:rPr>
              <a:t>Tasso di cofinanziamento più elevato - 60%.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>
                <a:latin typeface="Helvetica" panose="020B0604020202020204" pitchFamily="34" charset="0"/>
              </a:rPr>
              <a:t>Aumento del prefinanziamento - 80%.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>
                <a:latin typeface="Helvetica" panose="020B0604020202020204" pitchFamily="34" charset="0"/>
              </a:rPr>
              <a:t>Possibilità di candidarsi come singolo richiedente o come consorzio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>
                <a:latin typeface="Helvetica" panose="020B0604020202020204" pitchFamily="34" charset="0"/>
              </a:rPr>
              <a:t>Nuovo strumento per la gestione del finanziamento, </a:t>
            </a:r>
            <a:r>
              <a:rPr lang="it-IT" sz="3200" dirty="0" err="1">
                <a:latin typeface="Helvetica" panose="020B0604020202020204" pitchFamily="34" charset="0"/>
              </a:rPr>
              <a:t>eGrants</a:t>
            </a:r>
            <a:endParaRPr lang="it-IT" sz="3200" dirty="0">
              <a:latin typeface="Helvetica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it-IT" sz="3200" dirty="0" err="1">
                <a:latin typeface="Helvetica" panose="020B0604020202020204" pitchFamily="34" charset="0"/>
              </a:rPr>
              <a:t>Lump</a:t>
            </a:r>
            <a:r>
              <a:rPr lang="it-IT" sz="3200" dirty="0">
                <a:latin typeface="Helvetica" panose="020B0604020202020204" pitchFamily="34" charset="0"/>
              </a:rPr>
              <a:t> sum (costi forfettari)</a:t>
            </a:r>
          </a:p>
        </p:txBody>
      </p:sp>
    </p:spTree>
    <p:extLst>
      <p:ext uri="{BB962C8B-B14F-4D97-AF65-F5344CB8AC3E}">
        <p14:creationId xmlns:p14="http://schemas.microsoft.com/office/powerpoint/2010/main" val="147362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2226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Caratteristiche principali – Parte 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61C8EF-264E-4259-A38A-C07E7B12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1617"/>
            <a:ext cx="10936576" cy="512387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Minimo di 5 libri ma nessuna indicazione di un numero massimo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Durata massima di 3 anni, ovvero 36 mesi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3 scale di progetti a seconda del numero di libri da tradurre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Opere di narrativa (fiction)</a:t>
            </a:r>
          </a:p>
        </p:txBody>
      </p:sp>
    </p:spTree>
    <p:extLst>
      <p:ext uri="{BB962C8B-B14F-4D97-AF65-F5344CB8AC3E}">
        <p14:creationId xmlns:p14="http://schemas.microsoft.com/office/powerpoint/2010/main" val="181286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Risultati attesi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40526" y="1733006"/>
            <a:ext cx="10075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L'azione sosterrà circa </a:t>
            </a:r>
            <a:r>
              <a:rPr lang="it-IT" sz="3600" b="1" dirty="0">
                <a:solidFill>
                  <a:srgbClr val="000000"/>
                </a:solidFill>
                <a:latin typeface="Roboto" panose="020B0604020202020204" pitchFamily="2" charset="0"/>
              </a:rPr>
              <a:t>40</a:t>
            </a: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 progetti, realizzati o da un unico soggetto (</a:t>
            </a:r>
            <a:r>
              <a:rPr lang="it-IT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monobeneficiario</a:t>
            </a: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) o da un raggruppamento di organizzazioni (</a:t>
            </a:r>
            <a:r>
              <a:rPr lang="it-IT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multibeneficiario</a:t>
            </a: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).</a:t>
            </a:r>
          </a:p>
          <a:p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Ogni progetto deve basarsi su una solida strategia editoriale e promozionale che copra un pacchetto di almeno 5 opere di fiction idonee tradotte da e in  lingue eleggibili.</a:t>
            </a:r>
            <a:endParaRPr lang="en-US" sz="3600" b="1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01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Obiettivo e priorità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40961" y="3064786"/>
            <a:ext cx="10182173" cy="2739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Priorità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Rafforzare la circolazione transnazionale </a:t>
            </a:r>
            <a:r>
              <a:rPr lang="it-IT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ediversità</a:t>
            </a: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 delle opere letterarie europee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Raggiungere nuovi pubblici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Rafforzare la competitività del settore del libro, incoraggiando la cooperazione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748146" y="1442443"/>
            <a:ext cx="10419288" cy="1394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Obiettivo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Questa azione sosterrà progetti che tradurranno, </a:t>
            </a:r>
            <a:r>
              <a:rPr lang="it-IT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pubblicheranno,distribuiranno</a:t>
            </a: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 e promuoveranno opere di fiction</a:t>
            </a:r>
          </a:p>
        </p:txBody>
      </p:sp>
    </p:spTree>
    <p:extLst>
      <p:ext uri="{BB962C8B-B14F-4D97-AF65-F5344CB8AC3E}">
        <p14:creationId xmlns:p14="http://schemas.microsoft.com/office/powerpoint/2010/main" val="343053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Tematiche cross-settoriali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2" y="3556148"/>
            <a:ext cx="10182173" cy="5847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Uguaglianza di genere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168433"/>
            <a:ext cx="10182173" cy="5834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Inclusione e diversità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47DD0F9D-93F6-44B5-BC39-A0287DF81E79}"/>
              </a:ext>
            </a:extLst>
          </p:cNvPr>
          <p:cNvSpPr/>
          <p:nvPr/>
        </p:nvSpPr>
        <p:spPr>
          <a:xfrm>
            <a:off x="8055429" y="2499360"/>
            <a:ext cx="3851564" cy="1898468"/>
          </a:xfrm>
          <a:prstGeom prst="triangle">
            <a:avLst>
              <a:gd name="adj" fmla="val 52750"/>
            </a:avLst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</a:rPr>
              <a:t>Devono essere affrontate da tutti i progetti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7" y="5090538"/>
            <a:ext cx="10182173" cy="584775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Sostenibilità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26897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Dimensioni dei progetti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4" y="3799988"/>
            <a:ext cx="2294124" cy="1077218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Media scala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787538" y="2455304"/>
            <a:ext cx="2277880" cy="888787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Piccola scala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5090538"/>
            <a:ext cx="2225630" cy="1077218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Larga scala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07383" y="635726"/>
            <a:ext cx="2978331" cy="1166948"/>
          </a:xfrm>
          <a:prstGeom prst="rect">
            <a:avLst/>
          </a:prstGeom>
          <a:ln w="38100">
            <a:solidFill>
              <a:srgbClr val="5D2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Massima durata per tutte e tre le categorie: </a:t>
            </a:r>
            <a:r>
              <a:rPr lang="it-IT" sz="2400" b="1" dirty="0"/>
              <a:t>36 mesi</a:t>
            </a:r>
          </a:p>
        </p:txBody>
      </p:sp>
      <p:sp>
        <p:nvSpPr>
          <p:cNvPr id="9" name="Pentagono 8"/>
          <p:cNvSpPr/>
          <p:nvPr/>
        </p:nvSpPr>
        <p:spPr>
          <a:xfrm>
            <a:off x="3361014" y="2354764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Progetti che propongono la traduzione da 5 fino a 10 differenti libri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entagono 23"/>
          <p:cNvSpPr/>
          <p:nvPr/>
        </p:nvSpPr>
        <p:spPr>
          <a:xfrm>
            <a:off x="6844144" y="2283878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Maximum </a:t>
            </a:r>
            <a:r>
              <a:rPr lang="it-IT" dirty="0" err="1">
                <a:solidFill>
                  <a:schemeClr val="tx1"/>
                </a:solidFill>
              </a:rPr>
              <a:t>grant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amount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EUR 100 000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entagono 24"/>
          <p:cNvSpPr/>
          <p:nvPr/>
        </p:nvSpPr>
        <p:spPr>
          <a:xfrm>
            <a:off x="3361013" y="3769759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Progetti che propongono la traduzione fino a 20 differenti libri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Pentagono 26"/>
          <p:cNvSpPr/>
          <p:nvPr/>
        </p:nvSpPr>
        <p:spPr>
          <a:xfrm>
            <a:off x="7011881" y="3739530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Maximum </a:t>
            </a:r>
            <a:r>
              <a:rPr lang="it-IT" dirty="0" err="1">
                <a:solidFill>
                  <a:schemeClr val="tx1"/>
                </a:solidFill>
              </a:rPr>
              <a:t>grant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amount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EUR 200 000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Pentagono 27"/>
          <p:cNvSpPr/>
          <p:nvPr/>
        </p:nvSpPr>
        <p:spPr>
          <a:xfrm>
            <a:off x="3284813" y="5060309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Progetti che propongono la traduzione di almeno 21 differenti libri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Pentagono 28"/>
          <p:cNvSpPr/>
          <p:nvPr/>
        </p:nvSpPr>
        <p:spPr>
          <a:xfrm>
            <a:off x="7011881" y="5044751"/>
            <a:ext cx="3418609" cy="113767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5D2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Maximum </a:t>
            </a:r>
            <a:r>
              <a:rPr lang="it-IT" dirty="0" err="1">
                <a:solidFill>
                  <a:schemeClr val="tx1"/>
                </a:solidFill>
              </a:rPr>
              <a:t>grant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amount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EUR 300 000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81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3416811"/>
            <a:ext cx="9288279" cy="3046988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644BA4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Distribuito:</a:t>
            </a:r>
          </a:p>
          <a:p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30% per la piccola scala</a:t>
            </a: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40% per la media scala</a:t>
            </a: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30% per la larga scala</a:t>
            </a:r>
          </a:p>
          <a:p>
            <a:pPr algn="ctr"/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046001"/>
            <a:ext cx="9288279" cy="888787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44B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Budget totale</a:t>
            </a:r>
          </a:p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5 milioni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07383" y="635726"/>
            <a:ext cx="2978331" cy="1166948"/>
          </a:xfrm>
          <a:prstGeom prst="rect">
            <a:avLst/>
          </a:prstGeom>
          <a:ln w="38100">
            <a:solidFill>
              <a:srgbClr val="5D2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10% allocato per le priorità specifiche di settore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0751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1" y="117695"/>
            <a:ext cx="4988459" cy="6563762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Cooperation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projects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Scadenza 7 settembre 2021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EEFB932-588A-4B7B-910D-4D3D939CC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74" y="1"/>
            <a:ext cx="6687126" cy="689297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57537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Pagamenti del progetto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2306783" y="3428999"/>
            <a:ext cx="7450282" cy="675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43000" y="3595255"/>
            <a:ext cx="675409" cy="40524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255830" y="3595254"/>
            <a:ext cx="675409" cy="40524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3924" y="4447309"/>
            <a:ext cx="190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PROJECT START</a:t>
            </a:r>
          </a:p>
          <a:p>
            <a:r>
              <a:rPr lang="it-IT" dirty="0">
                <a:solidFill>
                  <a:srgbClr val="002060"/>
                </a:solidFill>
              </a:rPr>
              <a:t>80% of the </a:t>
            </a:r>
            <a:r>
              <a:rPr lang="it-IT" dirty="0" err="1">
                <a:solidFill>
                  <a:srgbClr val="002060"/>
                </a:solidFill>
              </a:rPr>
              <a:t>grant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872952" y="4447309"/>
            <a:ext cx="1903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PROJECT END</a:t>
            </a:r>
          </a:p>
          <a:p>
            <a:r>
              <a:rPr lang="it-IT" dirty="0">
                <a:solidFill>
                  <a:srgbClr val="002060"/>
                </a:solidFill>
              </a:rPr>
              <a:t>20% of the </a:t>
            </a:r>
            <a:r>
              <a:rPr lang="it-IT" dirty="0" err="1">
                <a:solidFill>
                  <a:srgbClr val="002060"/>
                </a:solidFill>
              </a:rPr>
              <a:t>grant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Final</a:t>
            </a:r>
            <a:r>
              <a:rPr lang="it-IT" dirty="0">
                <a:solidFill>
                  <a:srgbClr val="002060"/>
                </a:solidFill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48245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9" y="197723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Application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form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773" y="1065315"/>
            <a:ext cx="11731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Accessibile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attraverso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ricerca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Search Funding &amp; Tenders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Informazioni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amministrative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relative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partecipanti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 line;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B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Descrizione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tecnica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PDF;</a:t>
            </a:r>
          </a:p>
          <a:p>
            <a:r>
              <a:rPr lang="it-IT" sz="2400" b="1" dirty="0">
                <a:solidFill>
                  <a:srgbClr val="000000"/>
                </a:solidFill>
                <a:latin typeface="Roboto" panose="020B0604020202020204" pitchFamily="2" charset="0"/>
              </a:rPr>
              <a:t>Allegati</a:t>
            </a: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Detailed budget table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XLS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CVs</a:t>
            </a: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 del principale team di progetto</a:t>
            </a:r>
            <a:endParaRPr lang="en-US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Lista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precedenti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template è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disponibile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Parte B – ultima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7030A0"/>
                </a:solidFill>
                <a:latin typeface="Roboto" panose="020B0604020202020204" pitchFamily="2" charset="0"/>
              </a:rPr>
              <a:t>Elenco delle pubblicazioni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7030A0"/>
                </a:solidFill>
                <a:latin typeface="Roboto" panose="020B0604020202020204" pitchFamily="2" charset="0"/>
              </a:rPr>
              <a:t>Dichiarazione sulle pubblicazioni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rgbClr val="7030A0"/>
                </a:solidFill>
                <a:latin typeface="Roboto" panose="020B0604020202020204" pitchFamily="2" charset="0"/>
              </a:rPr>
              <a:t>CVs</a:t>
            </a:r>
            <a:r>
              <a:rPr lang="it-IT" sz="2400" b="1" dirty="0">
                <a:solidFill>
                  <a:srgbClr val="7030A0"/>
                </a:solidFill>
                <a:latin typeface="Roboto" panose="020B0604020202020204" pitchFamily="2" charset="0"/>
              </a:rPr>
              <a:t> o biografie dei traduttori 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C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Additional project data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riempire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online</a:t>
            </a:r>
          </a:p>
          <a:p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scelta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obiettivi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priorità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settori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…)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3" name="Esplosione 1 2"/>
          <p:cNvSpPr/>
          <p:nvPr/>
        </p:nvSpPr>
        <p:spPr>
          <a:xfrm>
            <a:off x="8094518" y="4218709"/>
            <a:ext cx="2597727" cy="1652155"/>
          </a:xfrm>
          <a:prstGeom prst="irregularSeal1">
            <a:avLst/>
          </a:prstGeom>
          <a:solidFill>
            <a:srgbClr val="644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Specifici per questo bando!</a:t>
            </a:r>
          </a:p>
        </p:txBody>
      </p:sp>
    </p:spTree>
    <p:extLst>
      <p:ext uri="{BB962C8B-B14F-4D97-AF65-F5344CB8AC3E}">
        <p14:creationId xmlns:p14="http://schemas.microsoft.com/office/powerpoint/2010/main" val="748303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6192" y="1514499"/>
            <a:ext cx="10941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Il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deve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essere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organizzato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nei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seguenti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work packages: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WP 1 – Project management 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Mandatory</a:t>
            </a:r>
            <a:endParaRPr lang="it-IT" sz="32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WP 2 – Translation Mandatory for each book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WP 3 – Publication and Distribution Mandatory for each book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WP 4 – Promotion and Communication Mandatory for the whole project and for each book</a:t>
            </a:r>
          </a:p>
          <a:p>
            <a:endParaRPr lang="en-US" sz="32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3200" b="1" i="1" dirty="0" err="1">
                <a:solidFill>
                  <a:srgbClr val="000000"/>
                </a:solidFill>
                <a:latin typeface="Roboto" panose="020B0604020202020204" pitchFamily="2" charset="0"/>
              </a:rPr>
              <a:t>Possono</a:t>
            </a:r>
            <a:r>
              <a:rPr lang="en-US" sz="3200" b="1" i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Roboto" panose="020B0604020202020204" pitchFamily="2" charset="0"/>
              </a:rPr>
              <a:t>essere</a:t>
            </a:r>
            <a:r>
              <a:rPr lang="en-US" sz="3200" b="1" i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Roboto" panose="020B0604020202020204" pitchFamily="2" charset="0"/>
              </a:rPr>
              <a:t>aggiunti</a:t>
            </a:r>
            <a:r>
              <a:rPr lang="en-US" sz="3200" b="1" i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Roboto" panose="020B0604020202020204" pitchFamily="2" charset="0"/>
              </a:rPr>
              <a:t>ulteriori</a:t>
            </a:r>
            <a:r>
              <a:rPr lang="en-US" sz="3200" b="1" i="1" dirty="0">
                <a:solidFill>
                  <a:srgbClr val="000000"/>
                </a:solidFill>
                <a:latin typeface="Roboto" panose="020B0604020202020204" pitchFamily="2" charset="0"/>
              </a:rPr>
              <a:t> work packages!</a:t>
            </a:r>
            <a:endParaRPr lang="it-IT" sz="3200" b="1" i="1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6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table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Lump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sums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Stimare il costo ammissibile in base ai costi effettivi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Importo forfettario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 sum) per Work 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packages</a:t>
            </a:r>
            <a:endParaRPr lang="it-IT" sz="30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per unità e N° di unità in ciascuna categoria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Categorie di costi per pacchetto di lavoro: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diretti del personale (1 unità = 1 giornata uomo)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subappalto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subcontracting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acquisto (viaggio e soggiorno, attrezzature, altri lavori)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Altre categorie di costi (supporto finanziario a terzi)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indiretti: 7%</a:t>
            </a:r>
          </a:p>
        </p:txBody>
      </p:sp>
    </p:spTree>
    <p:extLst>
      <p:ext uri="{BB962C8B-B14F-4D97-AF65-F5344CB8AC3E}">
        <p14:creationId xmlns:p14="http://schemas.microsoft.com/office/powerpoint/2010/main" val="1728418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Chi può partecipare? Candidati eleggibili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legalmente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riconosciuti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pubblici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privati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b="1" dirty="0" err="1">
                <a:solidFill>
                  <a:srgbClr val="7030A0"/>
                </a:solidFill>
                <a:latin typeface="Roboto" panose="020B0604020202020204" pitchFamily="2" charset="0"/>
              </a:rPr>
              <a:t>Attivi</a:t>
            </a:r>
            <a:r>
              <a:rPr lang="en-US" sz="3600" b="1" dirty="0">
                <a:solidFill>
                  <a:srgbClr val="7030A0"/>
                </a:solidFill>
                <a:latin typeface="Roboto" panose="020B0604020202020204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Roboto" panose="020B0604020202020204" pitchFamily="2" charset="0"/>
              </a:rPr>
              <a:t>nel</a:t>
            </a:r>
            <a:r>
              <a:rPr lang="en-US" sz="3600" b="1" dirty="0">
                <a:solidFill>
                  <a:srgbClr val="7030A0"/>
                </a:solidFill>
                <a:latin typeface="Roboto" panose="020B0604020202020204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Roboto" panose="020B0604020202020204" pitchFamily="2" charset="0"/>
              </a:rPr>
              <a:t>settore</a:t>
            </a:r>
            <a:r>
              <a:rPr lang="en-US" sz="3600" b="1" dirty="0">
                <a:solidFill>
                  <a:srgbClr val="7030A0"/>
                </a:solidFill>
                <a:latin typeface="Roboto" panose="020B0604020202020204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Roboto" panose="020B0604020202020204" pitchFamily="2" charset="0"/>
              </a:rPr>
              <a:t>dell’editoria</a:t>
            </a:r>
            <a:r>
              <a:rPr lang="en-US" sz="3600" b="1" dirty="0">
                <a:solidFill>
                  <a:srgbClr val="7030A0"/>
                </a:solidFill>
                <a:latin typeface="Roboto" panose="020B0604020202020204" pitchFamily="2" charset="0"/>
              </a:rPr>
              <a:t> e del </a:t>
            </a:r>
            <a:r>
              <a:rPr lang="en-US" sz="3600" b="1" dirty="0" err="1">
                <a:solidFill>
                  <a:srgbClr val="7030A0"/>
                </a:solidFill>
                <a:latin typeface="Roboto" panose="020B0604020202020204" pitchFamily="2" charset="0"/>
              </a:rPr>
              <a:t>libro</a:t>
            </a:r>
            <a:endParaRPr lang="en-US" sz="3600" b="1" dirty="0">
              <a:solidFill>
                <a:srgbClr val="7030A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Residenti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ufficialmente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registrati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in un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Paese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eleggibile</a:t>
            </a:r>
            <a:r>
              <a:rPr lang="en-US" sz="3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Stati membri dell'UE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Paesi non UE ammissibili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Avere avuto un'esistenza giuridica per almeno 2 anni alla data del termine </a:t>
            </a:r>
            <a:r>
              <a:rPr lang="it-IT" sz="3600" dirty="0" err="1">
                <a:solidFill>
                  <a:srgbClr val="000000"/>
                </a:solidFill>
                <a:latin typeface="Roboto" panose="020B0604020202020204" pitchFamily="2" charset="0"/>
              </a:rPr>
              <a:t>perpresentazione</a:t>
            </a:r>
            <a:r>
              <a:rPr lang="it-IT" sz="3600" dirty="0">
                <a:solidFill>
                  <a:srgbClr val="000000"/>
                </a:solidFill>
                <a:latin typeface="Roboto" panose="020B0604020202020204" pitchFamily="2" charset="0"/>
              </a:rPr>
              <a:t> delle domande</a:t>
            </a:r>
          </a:p>
        </p:txBody>
      </p:sp>
    </p:spTree>
    <p:extLst>
      <p:ext uri="{BB962C8B-B14F-4D97-AF65-F5344CB8AC3E}">
        <p14:creationId xmlns:p14="http://schemas.microsoft.com/office/powerpoint/2010/main" val="1306025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Lingue eleggibili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7982" y="1262742"/>
            <a:ext cx="115131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La lingua di partenza e la lingua di arrivo devono essere "ufficialmente riconosciute come "lingue" dei paesi ammissibili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Traduzioni dal latino e dal greco antico in lingue ufficialmente riconosciute 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La lingua di destinazione deve essere la lingua madre del traduttore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Le traduzioni devono avere una dimensione transfrontaliera - </a:t>
            </a:r>
            <a:r>
              <a:rPr lang="it-IT" sz="3000" b="1" i="1" dirty="0">
                <a:solidFill>
                  <a:srgbClr val="000000"/>
                </a:solidFill>
                <a:latin typeface="Roboto" panose="020B0604020202020204" pitchFamily="2" charset="0"/>
              </a:rPr>
              <a:t>la traduzione di letteratura nazionale da una lingua ufficiale in un'altra lingua ufficiale della stessa nazione è ammissibile se esiste una strategia di distribuzione al di fuori del paese che presenta la domanda.</a:t>
            </a:r>
          </a:p>
        </p:txBody>
      </p:sp>
    </p:spTree>
    <p:extLst>
      <p:ext uri="{BB962C8B-B14F-4D97-AF65-F5344CB8AC3E}">
        <p14:creationId xmlns:p14="http://schemas.microsoft.com/office/powerpoint/2010/main" val="3863249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Opere letterarie eleggibili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7982" y="1262742"/>
            <a:ext cx="115131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it-IT" sz="2900" dirty="0">
                <a:solidFill>
                  <a:srgbClr val="000000"/>
                </a:solidFill>
                <a:latin typeface="Roboto" panose="020B0604020202020204" pitchFamily="2" charset="0"/>
              </a:rPr>
              <a:t>Su carta o in formato digitale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900" dirty="0">
                <a:solidFill>
                  <a:srgbClr val="000000"/>
                </a:solidFill>
                <a:latin typeface="Roboto" panose="020B0604020202020204" pitchFamily="2" charset="0"/>
              </a:rPr>
              <a:t>Opere di finzione, ad esempio romanzo, racconto, spettacolo teatrale, radiodramma, poesia, fumetto, letteratura giovanile, ecc.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900" dirty="0">
                <a:solidFill>
                  <a:srgbClr val="000000"/>
                </a:solidFill>
                <a:latin typeface="Roboto" panose="020B0604020202020204" pitchFamily="2" charset="0"/>
              </a:rPr>
              <a:t>Pubblicato in precedenza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900" dirty="0">
                <a:solidFill>
                  <a:srgbClr val="000000"/>
                </a:solidFill>
                <a:latin typeface="Roboto" panose="020B0604020202020204" pitchFamily="2" charset="0"/>
              </a:rPr>
              <a:t>Non tradotto in precedenza nella lingua di destinazione, a meno che una nuova traduzione corrisponda a un bisogno chiaramente dimostrato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900" dirty="0">
                <a:solidFill>
                  <a:srgbClr val="000000"/>
                </a:solidFill>
                <a:latin typeface="Roboto" panose="020B0604020202020204" pitchFamily="2" charset="0"/>
              </a:rPr>
              <a:t>Scritti da autori cittadini, residenti o facenti parte del patrimonio letterario di un paese ammissibile - Opere riconosciute come parte del patrimonio letterario di un paese idoneo sono idonee, ad es. un autore ucraino che vive e lavora nel periodo dell'Unione Sovietica</a:t>
            </a:r>
            <a:endParaRPr lang="it-IT" sz="2900" b="1" i="1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55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valutazione (Award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criteria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227907" y="1645922"/>
          <a:ext cx="9884229" cy="442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4743">
                  <a:extLst>
                    <a:ext uri="{9D8B030D-6E8A-4147-A177-3AD203B41FA5}">
                      <a16:colId xmlns:a16="http://schemas.microsoft.com/office/drawing/2014/main" val="368492874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2167704591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191430186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it-IT" dirty="0"/>
                        <a:t>AWARD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MINIMUM PASS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MAXIMUM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4731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4262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content and activities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769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43766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8883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it-IT" sz="2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(pass) </a:t>
                      </a:r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630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76458" y="1782747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Relevance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444305"/>
            <a:ext cx="3535680" cy="1754326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err="1"/>
              <a:t>Quality</a:t>
            </a:r>
            <a:r>
              <a:rPr lang="it-IT" sz="3600" dirty="0"/>
              <a:t> of</a:t>
            </a:r>
          </a:p>
          <a:p>
            <a:r>
              <a:rPr lang="it-IT" sz="3600" dirty="0" err="1"/>
              <a:t>content</a:t>
            </a:r>
            <a:r>
              <a:rPr lang="it-IT" sz="3600" dirty="0"/>
              <a:t> and</a:t>
            </a:r>
          </a:p>
          <a:p>
            <a:r>
              <a:rPr lang="it-IT" sz="3600" dirty="0" err="1"/>
              <a:t>activities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48497" y="1273193"/>
            <a:ext cx="7520143" cy="30469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Rilevanza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proposta</a:t>
            </a:r>
            <a:r>
              <a:rPr lang="en-US" sz="2400" dirty="0"/>
              <a:t> </a:t>
            </a:r>
            <a:r>
              <a:rPr lang="en-US" sz="2400" dirty="0" err="1"/>
              <a:t>rispetto</a:t>
            </a:r>
            <a:r>
              <a:rPr lang="en-US" sz="2400" dirty="0"/>
              <a:t> </a:t>
            </a:r>
            <a:r>
              <a:rPr lang="en-US" sz="2400" dirty="0" err="1"/>
              <a:t>agli</a:t>
            </a:r>
            <a:r>
              <a:rPr lang="en-US" sz="2400" dirty="0"/>
              <a:t> </a:t>
            </a:r>
            <a:r>
              <a:rPr lang="en-US" sz="2400" dirty="0" err="1"/>
              <a:t>obiettivi</a:t>
            </a:r>
            <a:r>
              <a:rPr lang="en-US" sz="2400" dirty="0"/>
              <a:t> e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Basato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chiara</a:t>
            </a:r>
            <a:r>
              <a:rPr lang="en-US" sz="2400" dirty="0"/>
              <a:t> e </a:t>
            </a:r>
            <a:r>
              <a:rPr lang="en-US" sz="2400" dirty="0" err="1"/>
              <a:t>adeguata</a:t>
            </a:r>
            <a:r>
              <a:rPr lang="en-US" sz="2400" dirty="0"/>
              <a:t> </a:t>
            </a:r>
            <a:r>
              <a:rPr lang="en-US" sz="2400" dirty="0" err="1"/>
              <a:t>analisi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bisogni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Indirizzato verso le tematiche cross-settoriali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Ha un </a:t>
            </a:r>
            <a:r>
              <a:rPr lang="en-US" sz="2400" dirty="0" err="1"/>
              <a:t>valore</a:t>
            </a:r>
            <a:r>
              <a:rPr lang="en-US" sz="2400" dirty="0"/>
              <a:t> </a:t>
            </a:r>
            <a:r>
              <a:rPr lang="en-US" sz="2400" dirty="0" err="1"/>
              <a:t>aggiunto</a:t>
            </a:r>
            <a:r>
              <a:rPr lang="en-US" sz="2400" dirty="0"/>
              <a:t> </a:t>
            </a:r>
            <a:r>
              <a:rPr lang="en-US" sz="2400" dirty="0" err="1"/>
              <a:t>europeo</a:t>
            </a:r>
            <a:r>
              <a:rPr lang="en-US" sz="2400" dirty="0"/>
              <a:t> </a:t>
            </a:r>
            <a:r>
              <a:rPr lang="it-IT" sz="2400" dirty="0"/>
              <a:t>e contribuirà notevolmente alla circolazione di opere da lingue meno utilizzate in </a:t>
            </a:r>
            <a:r>
              <a:rPr lang="it-IT" sz="2400" b="1" dirty="0">
                <a:solidFill>
                  <a:srgbClr val="7030A0"/>
                </a:solidFill>
              </a:rPr>
              <a:t>inglese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7030A0"/>
                </a:solidFill>
              </a:rPr>
              <a:t>tedesco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7030A0"/>
                </a:solidFill>
              </a:rPr>
              <a:t>francese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7030A0"/>
                </a:solidFill>
              </a:rPr>
              <a:t>spagnolo</a:t>
            </a:r>
            <a:r>
              <a:rPr lang="it-IT" sz="2400" dirty="0"/>
              <a:t> o </a:t>
            </a:r>
            <a:r>
              <a:rPr lang="it-IT" sz="2400" b="1" dirty="0">
                <a:solidFill>
                  <a:srgbClr val="7030A0"/>
                </a:solidFill>
              </a:rPr>
              <a:t>italiano</a:t>
            </a:r>
            <a:r>
              <a:rPr lang="it-IT" sz="2400" dirty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95653" y="4611231"/>
            <a:ext cx="6435634" cy="156966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 err="1"/>
              <a:t>Concept</a:t>
            </a:r>
            <a:r>
              <a:rPr lang="it-IT" sz="2400" dirty="0"/>
              <a:t> e metodologia appropriati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 Target groups </a:t>
            </a:r>
            <a:r>
              <a:rPr lang="en-US" sz="2400" dirty="0" err="1"/>
              <a:t>beneficeranno</a:t>
            </a:r>
            <a:r>
              <a:rPr lang="en-US" sz="2400" dirty="0"/>
              <a:t> </a:t>
            </a:r>
            <a:r>
              <a:rPr lang="en-US" sz="2400" dirty="0" err="1"/>
              <a:t>concretamente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Coerenza del design di progetto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Facile </a:t>
            </a:r>
            <a:r>
              <a:rPr lang="en-US" sz="2400" b="1" dirty="0" err="1">
                <a:solidFill>
                  <a:srgbClr val="7030A0"/>
                </a:solidFill>
              </a:rPr>
              <a:t>accesso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alle</a:t>
            </a:r>
            <a:r>
              <a:rPr lang="en-US" sz="2400" b="1" dirty="0">
                <a:solidFill>
                  <a:srgbClr val="7030A0"/>
                </a:solidFill>
              </a:rPr>
              <a:t> opera </a:t>
            </a:r>
            <a:r>
              <a:rPr lang="en-US" sz="2400" b="1" dirty="0" err="1">
                <a:solidFill>
                  <a:srgbClr val="7030A0"/>
                </a:solidFill>
              </a:rPr>
              <a:t>tradotte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757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2406732" cy="954107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Project</a:t>
            </a:r>
          </a:p>
          <a:p>
            <a:r>
              <a:rPr lang="it-IT" sz="2800" dirty="0"/>
              <a:t>Management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245429"/>
            <a:ext cx="2435030" cy="523220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/>
              <a:t>Dissemination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09555" y="1889760"/>
            <a:ext cx="7794469" cy="212365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200" dirty="0"/>
              <a:t>Coordinamento e gestione delle attività efficaci ed adeguati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Budget del progetto efficace con risorse allocate in modo appropriato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Team di progetto, personale e risorse esterne appropriati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Qualità delle misure pianificate per garantire l'attuazione del progetto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09555" y="4245429"/>
            <a:ext cx="7794469" cy="230832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Il progetto innesca cambiamento e innovazione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Strategie di comunicazione e diffusione: portata e impatto su gruppi di target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Visibilità del supporto di Creative Europe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Sostenibilità e impatto a lungo termine dei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33441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Cooperation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projects: novità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61C8EF-264E-4259-A38A-C07E7B12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423"/>
            <a:ext cx="10936576" cy="4703975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Una categoria aggiunta (media scala)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Modifica nei criteri di eleggibilità (non soltanto ICC)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Rate di cofinanziamento più alte (80%, 70%, 60%)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 Prefinanziamento più alto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Approccio settoriale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>
                <a:latin typeface="Helvetica" panose="020B0604020202020204" pitchFamily="34" charset="0"/>
              </a:rPr>
              <a:t>Calcoli forfettario (</a:t>
            </a:r>
            <a:r>
              <a:rPr lang="it-IT" sz="3600" dirty="0" err="1">
                <a:latin typeface="Helvetica" panose="020B0604020202020204" pitchFamily="34" charset="0"/>
              </a:rPr>
              <a:t>lump</a:t>
            </a:r>
            <a:r>
              <a:rPr lang="it-IT" sz="3600" dirty="0">
                <a:latin typeface="Helvetica" panose="020B0604020202020204" pitchFamily="34" charset="0"/>
              </a:rPr>
              <a:t>-sums)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3600" dirty="0" err="1">
                <a:latin typeface="Helvetica" panose="020B0604020202020204" pitchFamily="34" charset="0"/>
              </a:rPr>
              <a:t>eGrants</a:t>
            </a:r>
            <a:endParaRPr lang="it-IT" sz="3600" dirty="0"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A9208C-78CC-457D-AB67-552C63255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57" y="3992435"/>
            <a:ext cx="533507" cy="533507"/>
          </a:xfrm>
          <a:prstGeom prst="rect">
            <a:avLst/>
          </a:prstGeom>
        </p:spPr>
      </p:pic>
      <p:pic>
        <p:nvPicPr>
          <p:cNvPr id="8" name="Immagine 7" descr="Immagine che contiene testo, stazionario&#10;&#10;Descrizione generata automaticamente">
            <a:extLst>
              <a:ext uri="{FF2B5EF4-FFF2-40B4-BE49-F238E27FC236}">
                <a16:creationId xmlns:a16="http://schemas.microsoft.com/office/drawing/2014/main" id="{83584143-38B5-491F-A714-258C8FF60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96" y="4055991"/>
            <a:ext cx="454549" cy="4545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52A391F-6BBA-4954-9D9F-0AAEE6CBB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36" y="3977032"/>
            <a:ext cx="454549" cy="53350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51E094-2963-4C09-9B71-70482EB4F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76" y="3941052"/>
            <a:ext cx="554070" cy="5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Cronologia e scadenze</a:t>
            </a:r>
          </a:p>
        </p:txBody>
      </p:sp>
      <p:sp>
        <p:nvSpPr>
          <p:cNvPr id="3" name="Pentagono 2"/>
          <p:cNvSpPr/>
          <p:nvPr/>
        </p:nvSpPr>
        <p:spPr>
          <a:xfrm>
            <a:off x="600891" y="2272937"/>
            <a:ext cx="2137955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del bando</a:t>
            </a:r>
          </a:p>
        </p:txBody>
      </p:sp>
      <p:sp>
        <p:nvSpPr>
          <p:cNvPr id="5" name="Pentagono 4"/>
          <p:cNvSpPr/>
          <p:nvPr/>
        </p:nvSpPr>
        <p:spPr>
          <a:xfrm>
            <a:off x="2755824" y="2255520"/>
            <a:ext cx="2061896" cy="1480457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Scadenza</a:t>
            </a:r>
          </a:p>
        </p:txBody>
      </p:sp>
      <p:sp>
        <p:nvSpPr>
          <p:cNvPr id="6" name="Pentagono 5"/>
          <p:cNvSpPr/>
          <p:nvPr/>
        </p:nvSpPr>
        <p:spPr>
          <a:xfrm>
            <a:off x="4791956" y="2272937"/>
            <a:ext cx="2089610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Valutazione</a:t>
            </a:r>
          </a:p>
        </p:txBody>
      </p:sp>
      <p:sp>
        <p:nvSpPr>
          <p:cNvPr id="8" name="Pentagono 7"/>
          <p:cNvSpPr/>
          <p:nvPr/>
        </p:nvSpPr>
        <p:spPr>
          <a:xfrm>
            <a:off x="6881747" y="2290354"/>
            <a:ext cx="1985134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Selezione dei risultati</a:t>
            </a:r>
          </a:p>
        </p:txBody>
      </p:sp>
      <p:sp>
        <p:nvSpPr>
          <p:cNvPr id="9" name="Pentagono 8"/>
          <p:cNvSpPr/>
          <p:nvPr/>
        </p:nvSpPr>
        <p:spPr>
          <a:xfrm>
            <a:off x="8866881" y="2272937"/>
            <a:ext cx="2192357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Firma del Grant Agreement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17303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36418" y="5373189"/>
            <a:ext cx="1817513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15 giugno 21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186122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462645" y="5373189"/>
            <a:ext cx="185978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30 settembre 21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26964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12662" y="5408024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Ott. 21 – Dic. 21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08858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96858" y="5434149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Gennaio 2022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956995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8866881" y="5409810"/>
            <a:ext cx="194045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Da Febbraio 2022</a:t>
            </a:r>
          </a:p>
        </p:txBody>
      </p:sp>
    </p:spTree>
    <p:extLst>
      <p:ext uri="{BB962C8B-B14F-4D97-AF65-F5344CB8AC3E}">
        <p14:creationId xmlns:p14="http://schemas.microsoft.com/office/powerpoint/2010/main" val="1224759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9" y="344032"/>
            <a:ext cx="4634067" cy="6122756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Networks of Cultural and Creative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Organisations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Scadenza 26 agosto 2021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5E6758-BC3D-4DA7-962D-0A54CD31C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788870" cy="6858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3035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Networks of Cultural and Creative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Organisations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CREA-CULT-2021-NET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97051"/>
            <a:ext cx="10515600" cy="1546224"/>
          </a:xfrm>
          <a:solidFill>
            <a:srgbClr val="92D050">
              <a:alpha val="26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Obiettivo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Migliorare la capacità dei settori culturali e creativi europei per affrontare sfide comuni e coltivare talenti, innovare, prosperare e generare posti di lavoro e crescita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4067175"/>
            <a:ext cx="10448925" cy="2000548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Ambito della call</a:t>
            </a:r>
          </a:p>
          <a:p>
            <a:r>
              <a:rPr lang="it-IT" sz="2000" dirty="0">
                <a:solidFill>
                  <a:srgbClr val="000000"/>
                </a:solidFill>
                <a:latin typeface="Roboto" panose="020B0604020202020204" pitchFamily="2" charset="0"/>
              </a:rPr>
              <a:t>già esistente e altamente rappresentativo, multinazionale, basato sull'appartenenza, coprire una vasta gamma di paesi di Europa creativa, missione condivisa, regole di </a:t>
            </a:r>
            <a:r>
              <a:rPr lang="it-IT" sz="2000" i="1" dirty="0" err="1">
                <a:solidFill>
                  <a:srgbClr val="000000"/>
                </a:solidFill>
                <a:latin typeface="Roboto" panose="020B0604020202020204" pitchFamily="2" charset="0"/>
              </a:rPr>
              <a:t>governance</a:t>
            </a:r>
            <a:r>
              <a:rPr lang="it-IT" sz="2000" dirty="0">
                <a:solidFill>
                  <a:srgbClr val="000000"/>
                </a:solidFill>
                <a:latin typeface="Roboto" panose="020B0604020202020204" pitchFamily="2" charset="0"/>
              </a:rPr>
              <a:t>, formalmente specificato (</a:t>
            </a:r>
            <a:r>
              <a:rPr lang="it-IT" sz="2000" dirty="0" err="1">
                <a:solidFill>
                  <a:srgbClr val="000000"/>
                </a:solidFill>
                <a:latin typeface="Roboto" panose="020B0604020202020204" pitchFamily="2" charset="0"/>
              </a:rPr>
              <a:t>in"statuti</a:t>
            </a:r>
            <a:r>
              <a:rPr lang="it-IT" sz="2000" dirty="0">
                <a:solidFill>
                  <a:srgbClr val="000000"/>
                </a:solidFill>
                <a:latin typeface="Roboto" panose="020B0604020202020204" pitchFamily="2" charset="0"/>
              </a:rPr>
              <a:t>" o equivalenti) e concordato dai suoi membri. Composto da un organismo di coordinamento e dai suoi membri. Esclusivamente sul settore audiovisivo </a:t>
            </a:r>
            <a:r>
              <a:rPr lang="it-IT" sz="2000" b="1" dirty="0">
                <a:solidFill>
                  <a:srgbClr val="000000"/>
                </a:solidFill>
                <a:latin typeface="Roboto" panose="020B0604020202020204" pitchFamily="2" charset="0"/>
              </a:rPr>
              <a:t>non sono ammissibili</a:t>
            </a:r>
          </a:p>
        </p:txBody>
      </p:sp>
    </p:spTree>
    <p:extLst>
      <p:ext uri="{BB962C8B-B14F-4D97-AF65-F5344CB8AC3E}">
        <p14:creationId xmlns:p14="http://schemas.microsoft.com/office/powerpoint/2010/main" val="497277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Priorità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36795" y="1958067"/>
            <a:ext cx="11513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4000" dirty="0">
                <a:latin typeface="Roboto" panose="020B0604020202020204"/>
              </a:rPr>
              <a:t>Accesso culturale e partecipazione alla cultura, coinvolgimento e sviluppo del pubblico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Roboto" panose="020B0604020202020204"/>
              </a:rPr>
              <a:t>Livello</a:t>
            </a:r>
            <a:r>
              <a:rPr lang="en-US" sz="4000" dirty="0">
                <a:latin typeface="Roboto" panose="020B0604020202020204"/>
              </a:rPr>
              <a:t> </a:t>
            </a:r>
            <a:r>
              <a:rPr lang="en-US" sz="4000" dirty="0" err="1">
                <a:latin typeface="Roboto" panose="020B0604020202020204"/>
              </a:rPr>
              <a:t>internazionale</a:t>
            </a:r>
            <a:r>
              <a:rPr lang="en-US" sz="4000" dirty="0">
                <a:latin typeface="Roboto" panose="020B0604020202020204"/>
              </a:rPr>
              <a:t>, </a:t>
            </a:r>
            <a:r>
              <a:rPr lang="en-US" sz="4000" dirty="0" err="1">
                <a:latin typeface="Roboto" panose="020B0604020202020204"/>
              </a:rPr>
              <a:t>sia</a:t>
            </a:r>
            <a:r>
              <a:rPr lang="en-US" sz="4000" dirty="0">
                <a:latin typeface="Roboto" panose="020B0604020202020204"/>
              </a:rPr>
              <a:t> in Europa </a:t>
            </a:r>
            <a:r>
              <a:rPr lang="en-US" sz="4000" dirty="0" err="1">
                <a:latin typeface="Roboto" panose="020B0604020202020204"/>
              </a:rPr>
              <a:t>che</a:t>
            </a:r>
            <a:r>
              <a:rPr lang="en-US" sz="4000" dirty="0">
                <a:latin typeface="Roboto" panose="020B0604020202020204"/>
              </a:rPr>
              <a:t> </a:t>
            </a:r>
            <a:r>
              <a:rPr lang="en-US" sz="4000" dirty="0" err="1">
                <a:latin typeface="Roboto" panose="020B0604020202020204"/>
              </a:rPr>
              <a:t>oltre</a:t>
            </a:r>
            <a:endParaRPr lang="en-US" sz="4000" dirty="0">
              <a:latin typeface="Roboto" panose="020B0604020202020204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Roboto" panose="020B0604020202020204"/>
              </a:rPr>
              <a:t>Contributo</a:t>
            </a:r>
            <a:r>
              <a:rPr lang="en-US" sz="4000" dirty="0">
                <a:latin typeface="Roboto" panose="020B0604020202020204"/>
              </a:rPr>
              <a:t> </a:t>
            </a:r>
            <a:r>
              <a:rPr lang="en-US" sz="4000" dirty="0" err="1">
                <a:latin typeface="Roboto" panose="020B0604020202020204"/>
              </a:rPr>
              <a:t>all’European</a:t>
            </a:r>
            <a:r>
              <a:rPr lang="en-US" sz="4000" dirty="0">
                <a:latin typeface="Roboto" panose="020B0604020202020204"/>
              </a:rPr>
              <a:t> Green Deal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Roboto" panose="020B0604020202020204"/>
              </a:rPr>
              <a:t>Uso</a:t>
            </a:r>
            <a:r>
              <a:rPr lang="en-US" sz="4000" dirty="0">
                <a:latin typeface="Roboto" panose="020B0604020202020204"/>
              </a:rPr>
              <a:t> di </a:t>
            </a:r>
            <a:r>
              <a:rPr lang="en-US" sz="4000" dirty="0" err="1">
                <a:latin typeface="Roboto" panose="020B0604020202020204"/>
              </a:rPr>
              <a:t>nuove</a:t>
            </a:r>
            <a:r>
              <a:rPr lang="en-US" sz="4000" dirty="0">
                <a:latin typeface="Roboto" panose="020B0604020202020204"/>
              </a:rPr>
              <a:t> </a:t>
            </a:r>
            <a:r>
              <a:rPr lang="en-US" sz="4000" dirty="0" err="1">
                <a:latin typeface="Roboto" panose="020B0604020202020204"/>
              </a:rPr>
              <a:t>tecnologie</a:t>
            </a:r>
            <a:endParaRPr lang="it-IT" sz="4000" b="1" i="1" dirty="0">
              <a:solidFill>
                <a:srgbClr val="000000"/>
              </a:solidFill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1448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Tematiche cross-settoriali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2" y="3556148"/>
            <a:ext cx="10182173" cy="5847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Uguaglianza di genere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168433"/>
            <a:ext cx="10182173" cy="5834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Inclusione e diversità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47DD0F9D-93F6-44B5-BC39-A0287DF81E79}"/>
              </a:ext>
            </a:extLst>
          </p:cNvPr>
          <p:cNvSpPr/>
          <p:nvPr/>
        </p:nvSpPr>
        <p:spPr>
          <a:xfrm>
            <a:off x="8055429" y="2499360"/>
            <a:ext cx="3851564" cy="1898468"/>
          </a:xfrm>
          <a:prstGeom prst="triangle">
            <a:avLst>
              <a:gd name="adj" fmla="val 52750"/>
            </a:avLst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</a:rPr>
              <a:t>Devono essere affrontate da tutti i progetti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7" y="5090538"/>
            <a:ext cx="10182173" cy="584775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Sostenibilità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199649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Risultato atteso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0221" y="1406244"/>
            <a:ext cx="11513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Roboto" panose="020B0604020202020204"/>
              </a:rPr>
              <a:t>Supporto a circa </a:t>
            </a:r>
            <a:r>
              <a:rPr lang="it-IT" sz="3600" b="1" dirty="0">
                <a:latin typeface="Roboto" panose="020B0604020202020204"/>
              </a:rPr>
              <a:t>30 reti </a:t>
            </a:r>
            <a:r>
              <a:rPr lang="it-IT" sz="3600" dirty="0">
                <a:latin typeface="Roboto" panose="020B0604020202020204"/>
              </a:rPr>
              <a:t>che coprono diversi settori culturali e creativi.</a:t>
            </a:r>
          </a:p>
          <a:p>
            <a:r>
              <a:rPr lang="it-IT" sz="3600" dirty="0">
                <a:latin typeface="Roboto" panose="020B0604020202020204"/>
              </a:rPr>
              <a:t>Il bando ha lo scopo di avere un </a:t>
            </a:r>
            <a:r>
              <a:rPr lang="it-IT" sz="3600" b="1" dirty="0">
                <a:latin typeface="Roboto" panose="020B0604020202020204"/>
              </a:rPr>
              <a:t>effetto strutturante</a:t>
            </a:r>
            <a:r>
              <a:rPr lang="it-IT" sz="3600" dirty="0">
                <a:latin typeface="Roboto" panose="020B0604020202020204"/>
              </a:rPr>
              <a:t> sui settori culturali e creativi europei (CCS) mirando al raggiungimento delle suddette priorità. </a:t>
            </a:r>
          </a:p>
          <a:p>
            <a:r>
              <a:rPr lang="it-IT" sz="3600" dirty="0">
                <a:latin typeface="Roboto" panose="020B0604020202020204"/>
              </a:rPr>
              <a:t>Questo effetto strutturante dovrebbe essere </a:t>
            </a:r>
            <a:r>
              <a:rPr lang="it-IT" sz="3600" b="1" dirty="0">
                <a:latin typeface="Roboto" panose="020B0604020202020204"/>
              </a:rPr>
              <a:t>tangibile</a:t>
            </a:r>
            <a:r>
              <a:rPr lang="it-IT" sz="3600" dirty="0">
                <a:latin typeface="Roboto" panose="020B0604020202020204"/>
              </a:rPr>
              <a:t> per i membri della rete e/o per le CCS in generale e dovrebbe essere proporzionato all’obiettivo.</a:t>
            </a:r>
            <a:endParaRPr lang="it-IT" sz="3600" b="1" i="1" dirty="0">
              <a:solidFill>
                <a:srgbClr val="000000"/>
              </a:solidFill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577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3416811"/>
            <a:ext cx="9288279" cy="255454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644BA4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Cofinanziamento europeo massimo per progetto approvato:</a:t>
            </a:r>
          </a:p>
          <a:p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€ 825.000</a:t>
            </a:r>
          </a:p>
          <a:p>
            <a:pPr algn="ctr"/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046001"/>
            <a:ext cx="9288279" cy="888787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44B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Budget totale</a:t>
            </a:r>
          </a:p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27 milioni (2021 – 2023)</a:t>
            </a:r>
          </a:p>
        </p:txBody>
      </p:sp>
    </p:spTree>
    <p:extLst>
      <p:ext uri="{BB962C8B-B14F-4D97-AF65-F5344CB8AC3E}">
        <p14:creationId xmlns:p14="http://schemas.microsoft.com/office/powerpoint/2010/main" val="2408229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Pagamenti del progetto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770224" y="2337809"/>
            <a:ext cx="1674667" cy="42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90231" y="1982085"/>
            <a:ext cx="2275068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2060"/>
                </a:solidFill>
              </a:rPr>
              <a:t>PROJECT START</a:t>
            </a:r>
          </a:p>
          <a:p>
            <a:r>
              <a:rPr lang="it-IT" dirty="0">
                <a:solidFill>
                  <a:srgbClr val="002060"/>
                </a:solidFill>
              </a:rPr>
              <a:t>30% of the </a:t>
            </a:r>
            <a:r>
              <a:rPr lang="it-IT" dirty="0" err="1">
                <a:solidFill>
                  <a:srgbClr val="002060"/>
                </a:solidFill>
              </a:rPr>
              <a:t>grant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66911" y="1982085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12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First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8772525" y="3314701"/>
            <a:ext cx="533400" cy="127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566911" y="4767920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24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Second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4770224" y="4886324"/>
            <a:ext cx="1773451" cy="456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413761" y="4539494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PROJECT END</a:t>
            </a:r>
          </a:p>
          <a:p>
            <a:r>
              <a:rPr lang="it-IT" dirty="0"/>
              <a:t>10%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 err="1"/>
              <a:t>Final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1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9" y="197723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Application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form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773" y="1065315"/>
            <a:ext cx="11731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Accessibile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attraverso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ricerca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Search Funding &amp; Tenders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Informazioni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amministrative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relative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partecipanti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 line;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B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Descrizione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tecnica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PDF;</a:t>
            </a:r>
          </a:p>
          <a:p>
            <a:endParaRPr lang="it-IT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Roboto" panose="020B0604020202020204" pitchFamily="2" charset="0"/>
              </a:rPr>
              <a:t>Allegati</a:t>
            </a: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Detailed budget table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XLS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Lista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precedenti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template è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disponibile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Parte B – ultima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7030A0"/>
                </a:solidFill>
                <a:latin typeface="Roboto" panose="020B0604020202020204" pitchFamily="2" charset="0"/>
              </a:rPr>
              <a:t>Lista dei membri del network </a:t>
            </a:r>
          </a:p>
          <a:p>
            <a:endParaRPr lang="en-US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C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Additional project data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riempire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online</a:t>
            </a:r>
          </a:p>
          <a:p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scelta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obiettivi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priorità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settori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…)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3" name="Esplosione 1 2"/>
          <p:cNvSpPr/>
          <p:nvPr/>
        </p:nvSpPr>
        <p:spPr>
          <a:xfrm>
            <a:off x="8094518" y="4218709"/>
            <a:ext cx="2597727" cy="1652155"/>
          </a:xfrm>
          <a:prstGeom prst="irregularSeal1">
            <a:avLst/>
          </a:prstGeom>
          <a:solidFill>
            <a:srgbClr val="644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Specifici per questo bando!</a:t>
            </a:r>
          </a:p>
        </p:txBody>
      </p:sp>
    </p:spTree>
    <p:extLst>
      <p:ext uri="{BB962C8B-B14F-4D97-AF65-F5344CB8AC3E}">
        <p14:creationId xmlns:p14="http://schemas.microsoft.com/office/powerpoint/2010/main" val="98505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680754"/>
            <a:ext cx="96401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Roboto" panose="020B0604020202020204" pitchFamily="2" charset="0"/>
              </a:rPr>
              <a:t>Ogni</a:t>
            </a:r>
            <a:r>
              <a:rPr lang="en-US" sz="3200" b="1" dirty="0">
                <a:solidFill>
                  <a:srgbClr val="000000"/>
                </a:solidFill>
                <a:latin typeface="Roboto" panose="020B0604020202020204" pitchFamily="2" charset="0"/>
              </a:rPr>
              <a:t> Work Package </a:t>
            </a:r>
            <a:r>
              <a:rPr lang="en-US" sz="3200" b="1" dirty="0" err="1">
                <a:solidFill>
                  <a:srgbClr val="000000"/>
                </a:solidFill>
                <a:latin typeface="Roboto" panose="020B0604020202020204" pitchFamily="2" charset="0"/>
              </a:rPr>
              <a:t>deve</a:t>
            </a:r>
            <a:r>
              <a:rPr lang="en-US" sz="3200" b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Roboto" panose="020B0604020202020204" pitchFamily="2" charset="0"/>
              </a:rPr>
              <a:t>contenere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endParaRPr lang="en-US" sz="32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Obiettivo/risultato atteso (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expected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outcome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Lista delle attività (List of the 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activities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Traguardi (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Milestones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Risultati finali - 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Deliverables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it-IT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outputs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0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Caratteristiche importanti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61C8EF-264E-4259-A38A-C07E7B12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423"/>
            <a:ext cx="10936576" cy="4703975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300" dirty="0">
                <a:latin typeface="Helvetica" panose="020B0604020202020204" pitchFamily="34" charset="0"/>
              </a:rPr>
              <a:t> </a:t>
            </a:r>
            <a:r>
              <a:rPr lang="it-IT" sz="3000" dirty="0">
                <a:latin typeface="Helvetica" panose="020B0604020202020204" pitchFamily="34" charset="0"/>
              </a:rPr>
              <a:t>Lo stesso progetto può essere presentato per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una sola categoria</a:t>
            </a:r>
            <a:r>
              <a:rPr lang="it-IT" sz="3000" dirty="0">
                <a:latin typeface="Helvetica" panose="020B0604020202020204" pitchFamily="34" charset="0"/>
              </a:rPr>
              <a:t> (piccola, media o larga scala)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000" dirty="0">
                <a:latin typeface="Helvetica" panose="020B0604020202020204" pitchFamily="34" charset="0"/>
              </a:rPr>
              <a:t> I candidati (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Leader</a:t>
            </a:r>
            <a:r>
              <a:rPr lang="it-IT" sz="3000" dirty="0">
                <a:latin typeface="Helvetica" panose="020B0604020202020204" pitchFamily="34" charset="0"/>
              </a:rPr>
              <a:t>) possono presentare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una sola proposta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000" dirty="0">
                <a:latin typeface="Helvetica" panose="020B0604020202020204" pitchFamily="34" charset="0"/>
              </a:rPr>
              <a:t> Si può partecipare come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partner a più progetti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000" dirty="0">
                <a:latin typeface="Helvetica" panose="020B0604020202020204" pitchFamily="34" charset="0"/>
              </a:rPr>
              <a:t> Non ci sono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restrizioni geografiche </a:t>
            </a:r>
            <a:r>
              <a:rPr lang="it-IT" sz="3000" dirty="0">
                <a:latin typeface="Helvetica" panose="020B0604020202020204" pitchFamily="34" charset="0"/>
              </a:rPr>
              <a:t>per le attività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000" dirty="0">
                <a:latin typeface="Helvetica" panose="020B0604020202020204" pitchFamily="34" charset="0"/>
              </a:rPr>
              <a:t>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Nessun limite per il subappalto </a:t>
            </a:r>
            <a:r>
              <a:rPr lang="it-IT" sz="3000" dirty="0">
                <a:latin typeface="Helvetica" panose="020B0604020202020204" pitchFamily="34" charset="0"/>
              </a:rPr>
              <a:t>(</a:t>
            </a:r>
            <a:r>
              <a:rPr lang="it-IT" sz="3000" dirty="0" err="1">
                <a:latin typeface="Helvetica" panose="020B0604020202020204" pitchFamily="34" charset="0"/>
              </a:rPr>
              <a:t>subcontracting</a:t>
            </a:r>
            <a:r>
              <a:rPr lang="it-IT" sz="3000" dirty="0">
                <a:latin typeface="Helvetica" panose="020B0604020202020204" pitchFamily="34" charset="0"/>
              </a:rPr>
              <a:t>): al di sopra del 30%  necessaria una forte giustificazione nella Parte B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000" dirty="0">
                <a:latin typeface="Helvetica" panose="020B0604020202020204" pitchFamily="34" charset="0"/>
              </a:rPr>
              <a:t> </a:t>
            </a:r>
            <a:r>
              <a:rPr lang="it-IT" sz="3000" b="1" dirty="0">
                <a:solidFill>
                  <a:srgbClr val="644BA4"/>
                </a:solidFill>
                <a:latin typeface="Helvetica" panose="020B0604020202020204" pitchFamily="34" charset="0"/>
              </a:rPr>
              <a:t>Retroattività</a:t>
            </a:r>
            <a:r>
              <a:rPr lang="it-IT" sz="3000" dirty="0">
                <a:latin typeface="Helvetica" panose="020B0604020202020204" pitchFamily="34" charset="0"/>
              </a:rPr>
              <a:t> (</a:t>
            </a:r>
            <a:r>
              <a:rPr lang="it-IT" sz="3000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data di presentazione della proposta): garantita soltanto per ragioni debitamente giustificate</a:t>
            </a:r>
            <a:endParaRPr lang="it-IT" sz="3000" dirty="0"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786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8497" y="1288488"/>
            <a:ext cx="97909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Roboto" panose="020B0604020202020204" pitchFamily="2" charset="0"/>
              </a:rPr>
              <a:t>Esempi di Work </a:t>
            </a:r>
            <a:r>
              <a:rPr lang="it-IT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Packages</a:t>
            </a:r>
            <a:endParaRPr lang="it-IT" sz="26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2400" dirty="0">
                <a:latin typeface="Roboto" panose="020B0604020202020204"/>
              </a:rPr>
              <a:t>WP 1 – Project management and coordination </a:t>
            </a:r>
            <a:r>
              <a:rPr lang="en-US" sz="2400" i="1" dirty="0" err="1">
                <a:latin typeface="Roboto" panose="020B0604020202020204"/>
              </a:rPr>
              <a:t>Obbligatorio</a:t>
            </a:r>
            <a:endParaRPr lang="en-US" sz="2400" i="1" dirty="0"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WP 2 – Networking of </a:t>
            </a:r>
            <a:r>
              <a:rPr lang="en-US" sz="2400" b="1" dirty="0" err="1">
                <a:solidFill>
                  <a:srgbClr val="7030A0"/>
                </a:solidFill>
                <a:latin typeface="Roboto" panose="020B0604020202020204"/>
              </a:rPr>
              <a:t>organisations</a:t>
            </a:r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 and individuals (artists and culture professionals) throughout Europe and beyond </a:t>
            </a:r>
            <a:r>
              <a:rPr lang="en-US" sz="2400" i="1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b="1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WP 3 – Training and providing advice to professionals </a:t>
            </a:r>
            <a:r>
              <a:rPr lang="en-US" sz="2400" i="1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i="1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WP 4 – Representing the sectors and advocating on their behalf on key sectoral issues </a:t>
            </a:r>
            <a:r>
              <a:rPr lang="en-US" sz="2400" i="1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it-IT" sz="2400" i="1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WP 5 – Collecting and disseminating data, information, practices, ideas and solutions </a:t>
            </a:r>
            <a:r>
              <a:rPr lang="en-US" sz="2400" i="1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i="1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it-IT" sz="2400" dirty="0">
                <a:latin typeface="Roboto" panose="020B0604020202020204"/>
              </a:rPr>
              <a:t>WP 6 – </a:t>
            </a:r>
            <a:r>
              <a:rPr lang="it-IT" sz="2400" dirty="0" err="1">
                <a:latin typeface="Roboto" panose="020B0604020202020204"/>
              </a:rPr>
              <a:t>Communication</a:t>
            </a:r>
            <a:r>
              <a:rPr lang="it-IT" sz="2400" dirty="0">
                <a:latin typeface="Roboto" panose="020B0604020202020204"/>
              </a:rPr>
              <a:t> and </a:t>
            </a:r>
            <a:r>
              <a:rPr lang="it-IT" sz="2400" dirty="0" err="1">
                <a:latin typeface="Roboto" panose="020B0604020202020204"/>
              </a:rPr>
              <a:t>dissemination</a:t>
            </a:r>
            <a:r>
              <a:rPr lang="it-IT" sz="2400" dirty="0">
                <a:latin typeface="Roboto" panose="020B0604020202020204"/>
              </a:rPr>
              <a:t> </a:t>
            </a:r>
            <a:r>
              <a:rPr lang="en-US" sz="2400" i="1" dirty="0" err="1">
                <a:latin typeface="Roboto" panose="020B0604020202020204"/>
              </a:rPr>
              <a:t>Obbligatorio</a:t>
            </a:r>
            <a:endParaRPr lang="it-IT" sz="2400" i="1" dirty="0">
              <a:latin typeface="Roboto" panose="020B0604020202020204"/>
            </a:endParaRPr>
          </a:p>
          <a:p>
            <a:endParaRPr lang="en-US" sz="2400" i="1" dirty="0">
              <a:latin typeface="Roboto" panose="020B0604020202020204"/>
            </a:endParaRPr>
          </a:p>
          <a:p>
            <a:r>
              <a:rPr lang="en-US" sz="2400" i="1" dirty="0">
                <a:latin typeface="Roboto" panose="020B0604020202020204"/>
              </a:rPr>
              <a:t>WP </a:t>
            </a:r>
            <a:r>
              <a:rPr lang="en-US" sz="2400" i="1" dirty="0" err="1">
                <a:latin typeface="Roboto" panose="020B0604020202020204"/>
              </a:rPr>
              <a:t>ulteriori</a:t>
            </a:r>
            <a:r>
              <a:rPr lang="en-US" sz="2400" i="1" dirty="0">
                <a:latin typeface="Roboto" panose="020B0604020202020204"/>
              </a:rPr>
              <a:t> </a:t>
            </a:r>
            <a:r>
              <a:rPr lang="en-US" sz="2400" i="1" dirty="0" err="1">
                <a:latin typeface="Roboto" panose="020B0604020202020204"/>
              </a:rPr>
              <a:t>possono</a:t>
            </a:r>
            <a:r>
              <a:rPr lang="en-US" sz="2400" i="1" dirty="0">
                <a:latin typeface="Roboto" panose="020B0604020202020204"/>
              </a:rPr>
              <a:t> </a:t>
            </a:r>
            <a:r>
              <a:rPr lang="en-US" sz="2400" i="1" dirty="0" err="1">
                <a:latin typeface="Roboto" panose="020B0604020202020204"/>
              </a:rPr>
              <a:t>essere</a:t>
            </a:r>
            <a:r>
              <a:rPr lang="en-US" sz="2400" i="1" dirty="0">
                <a:latin typeface="Roboto" panose="020B0604020202020204"/>
              </a:rPr>
              <a:t> </a:t>
            </a:r>
            <a:r>
              <a:rPr lang="en-US" sz="2400" i="1" dirty="0" err="1">
                <a:latin typeface="Roboto" panose="020B0604020202020204"/>
              </a:rPr>
              <a:t>aggiunti</a:t>
            </a:r>
            <a:r>
              <a:rPr lang="en-US" sz="2400" i="1" dirty="0">
                <a:latin typeface="Roboto" panose="020B0604020202020204"/>
              </a:rPr>
              <a:t>!</a:t>
            </a:r>
            <a:endParaRPr lang="it-IT" sz="2400" dirty="0">
              <a:solidFill>
                <a:srgbClr val="000000"/>
              </a:solidFill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143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table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Lump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sums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Stimare il costo ammissibile in base ai costi effettivi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Importo forfettario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 sum) per WP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per unità e N° di unità in ciascuna categoria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Categorie di costi per pacchetto di lavoro: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diretti del personale (1 unità = 1 giornata uomo)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subappalto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subcontracting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acquisto (viaggio e soggiorno, attrezzature, altri lavori)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Altre categorie di costi (supporto finanziario a terzi)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indiretti: 7%</a:t>
            </a:r>
          </a:p>
        </p:txBody>
      </p:sp>
    </p:spTree>
    <p:extLst>
      <p:ext uri="{BB962C8B-B14F-4D97-AF65-F5344CB8AC3E}">
        <p14:creationId xmlns:p14="http://schemas.microsoft.com/office/powerpoint/2010/main" val="3412802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eleggibilità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legalmente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riconosciuti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pubblici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o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privati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Residenti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ufficialmente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registrati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in un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Paese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eleggibile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Stati membri dell'UE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Paesi non UE ammissibili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C. </a:t>
            </a:r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Leaer</a:t>
            </a: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: esistenza giuridica per almeno 2 anni alla data del termine di presentazione delle domande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D. Attività eleggibili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E. Periodo di eleggibilità: </a:t>
            </a:r>
            <a:r>
              <a:rPr lang="it-IT" sz="3400" b="1" dirty="0" err="1">
                <a:solidFill>
                  <a:srgbClr val="7030A0"/>
                </a:solidFill>
                <a:latin typeface="Roboto" panose="020B0604020202020204" pitchFamily="2" charset="0"/>
              </a:rPr>
              <a:t>max</a:t>
            </a:r>
            <a:r>
              <a:rPr lang="it-IT" sz="3400" b="1" dirty="0">
                <a:solidFill>
                  <a:srgbClr val="7030A0"/>
                </a:solidFill>
                <a:latin typeface="Roboto" panose="020B0604020202020204" pitchFamily="2" charset="0"/>
              </a:rPr>
              <a:t> 36 mesi</a:t>
            </a:r>
          </a:p>
        </p:txBody>
      </p:sp>
    </p:spTree>
    <p:extLst>
      <p:ext uri="{BB962C8B-B14F-4D97-AF65-F5344CB8AC3E}">
        <p14:creationId xmlns:p14="http://schemas.microsoft.com/office/powerpoint/2010/main" val="3061020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valutazione (Award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criteria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14129"/>
              </p:ext>
            </p:extLst>
          </p:nvPr>
        </p:nvGraphicFramePr>
        <p:xfrm>
          <a:off x="1227907" y="1645922"/>
          <a:ext cx="9884229" cy="442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4743">
                  <a:extLst>
                    <a:ext uri="{9D8B030D-6E8A-4147-A177-3AD203B41FA5}">
                      <a16:colId xmlns:a16="http://schemas.microsoft.com/office/drawing/2014/main" val="368492874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2167704591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191430186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it-IT" dirty="0"/>
                        <a:t>AWARD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MINIMUM PASS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MAXIMUM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4731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4262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content and activities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769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43766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8883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it-IT" sz="2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(pass) </a:t>
                      </a:r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161"/>
                  </a:ext>
                </a:extLst>
              </a:tr>
            </a:tbl>
          </a:graphicData>
        </a:graphic>
      </p:graphicFrame>
      <p:sp>
        <p:nvSpPr>
          <p:cNvPr id="4" name="Esplosione 2 3"/>
          <p:cNvSpPr/>
          <p:nvPr/>
        </p:nvSpPr>
        <p:spPr>
          <a:xfrm>
            <a:off x="9344025" y="390525"/>
            <a:ext cx="2581275" cy="167640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Soglia minima 70 punti</a:t>
            </a:r>
          </a:p>
        </p:txBody>
      </p:sp>
    </p:spTree>
    <p:extLst>
      <p:ext uri="{BB962C8B-B14F-4D97-AF65-F5344CB8AC3E}">
        <p14:creationId xmlns:p14="http://schemas.microsoft.com/office/powerpoint/2010/main" val="2276913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76458" y="1782747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Relevance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444305"/>
            <a:ext cx="3535680" cy="1754326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err="1"/>
              <a:t>Quality</a:t>
            </a:r>
            <a:r>
              <a:rPr lang="it-IT" sz="3600" dirty="0"/>
              <a:t> of</a:t>
            </a:r>
          </a:p>
          <a:p>
            <a:r>
              <a:rPr lang="it-IT" sz="3600" dirty="0" err="1"/>
              <a:t>content</a:t>
            </a:r>
            <a:r>
              <a:rPr lang="it-IT" sz="3600" dirty="0"/>
              <a:t> and</a:t>
            </a:r>
          </a:p>
          <a:p>
            <a:r>
              <a:rPr lang="it-IT" sz="3600" dirty="0" err="1"/>
              <a:t>activities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48497" y="1273193"/>
            <a:ext cx="7520143" cy="267765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Rilevanza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proposta</a:t>
            </a:r>
            <a:r>
              <a:rPr lang="en-US" sz="2400" dirty="0"/>
              <a:t> </a:t>
            </a:r>
            <a:r>
              <a:rPr lang="en-US" sz="2400" dirty="0" err="1"/>
              <a:t>rispetto</a:t>
            </a:r>
            <a:r>
              <a:rPr lang="en-US" sz="2400" dirty="0"/>
              <a:t> </a:t>
            </a:r>
            <a:r>
              <a:rPr lang="en-US" sz="2400" dirty="0" err="1"/>
              <a:t>agli</a:t>
            </a:r>
            <a:r>
              <a:rPr lang="en-US" sz="2400" dirty="0"/>
              <a:t> </a:t>
            </a:r>
            <a:r>
              <a:rPr lang="en-US" sz="2400" dirty="0" err="1"/>
              <a:t>obiettivi</a:t>
            </a:r>
            <a:r>
              <a:rPr lang="en-US" sz="2400" dirty="0"/>
              <a:t> e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Basato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chiara</a:t>
            </a:r>
            <a:r>
              <a:rPr lang="en-US" sz="2400" dirty="0"/>
              <a:t> e </a:t>
            </a:r>
            <a:r>
              <a:rPr lang="en-US" sz="2400" dirty="0" err="1"/>
              <a:t>adeguata</a:t>
            </a:r>
            <a:r>
              <a:rPr lang="en-US" sz="2400" dirty="0"/>
              <a:t> </a:t>
            </a:r>
            <a:r>
              <a:rPr lang="en-US" sz="2400" dirty="0" err="1"/>
              <a:t>analisi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bisogni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Indirizzato verso le tematiche cross-settoriali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Ha un </a:t>
            </a:r>
            <a:r>
              <a:rPr lang="en-US" sz="2400" dirty="0" err="1"/>
              <a:t>valore</a:t>
            </a:r>
            <a:r>
              <a:rPr lang="en-US" sz="2400" dirty="0"/>
              <a:t> </a:t>
            </a:r>
            <a:r>
              <a:rPr lang="en-US" sz="2400" dirty="0" err="1"/>
              <a:t>aggiunto</a:t>
            </a:r>
            <a:r>
              <a:rPr lang="en-US" sz="2400" dirty="0"/>
              <a:t> </a:t>
            </a:r>
            <a:r>
              <a:rPr lang="en-US" sz="2400" dirty="0" err="1"/>
              <a:t>europeo</a:t>
            </a:r>
            <a:r>
              <a:rPr lang="en-US" sz="2400" dirty="0"/>
              <a:t> (</a:t>
            </a:r>
            <a:r>
              <a:rPr lang="en-US" sz="2400" b="1" dirty="0" err="1">
                <a:solidFill>
                  <a:srgbClr val="7030A0"/>
                </a:solidFill>
              </a:rPr>
              <a:t>rappresentatività</a:t>
            </a:r>
            <a:r>
              <a:rPr lang="en-US" sz="2400" b="1" dirty="0">
                <a:solidFill>
                  <a:srgbClr val="7030A0"/>
                </a:solidFill>
              </a:rPr>
              <a:t> del network, incl. sectorial and </a:t>
            </a:r>
            <a:r>
              <a:rPr lang="en-US" sz="2400" b="1" dirty="0" err="1">
                <a:solidFill>
                  <a:srgbClr val="7030A0"/>
                </a:solidFill>
              </a:rPr>
              <a:t>estensione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geografica</a:t>
            </a:r>
            <a:r>
              <a:rPr lang="en-US" sz="2400" b="1" dirty="0">
                <a:solidFill>
                  <a:srgbClr val="7030A0"/>
                </a:solidFill>
              </a:rPr>
              <a:t> e </a:t>
            </a:r>
            <a:r>
              <a:rPr lang="en-US" sz="2400" b="1" dirty="0" err="1">
                <a:solidFill>
                  <a:srgbClr val="7030A0"/>
                </a:solidFill>
              </a:rPr>
              <a:t>copertura</a:t>
            </a:r>
            <a:r>
              <a:rPr lang="en-US" sz="2400" b="1" dirty="0">
                <a:solidFill>
                  <a:srgbClr val="7030A0"/>
                </a:solidFill>
              </a:rPr>
              <a:t> equilibrate di Europa </a:t>
            </a:r>
            <a:r>
              <a:rPr lang="en-US" sz="2400" b="1" dirty="0" err="1">
                <a:solidFill>
                  <a:srgbClr val="7030A0"/>
                </a:solidFill>
              </a:rPr>
              <a:t>Creativa</a:t>
            </a:r>
            <a:r>
              <a:rPr lang="en-US" sz="2400" dirty="0"/>
              <a:t>)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95653" y="4611231"/>
            <a:ext cx="6435634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 err="1"/>
              <a:t>Concept</a:t>
            </a:r>
            <a:r>
              <a:rPr lang="it-IT" sz="2400" dirty="0"/>
              <a:t> e metodologia appropriati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 Target groups </a:t>
            </a:r>
            <a:r>
              <a:rPr lang="en-US" sz="2400" dirty="0" err="1"/>
              <a:t>beneficeranno</a:t>
            </a:r>
            <a:r>
              <a:rPr lang="en-US" sz="2400" dirty="0"/>
              <a:t> </a:t>
            </a:r>
            <a:r>
              <a:rPr lang="en-US" sz="2400" dirty="0" err="1"/>
              <a:t>concretamente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rgbClr val="7030A0"/>
                </a:solidFill>
              </a:rPr>
              <a:t>Bisogni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membri</a:t>
            </a:r>
            <a:r>
              <a:rPr lang="en-US" sz="2400" b="1" dirty="0">
                <a:solidFill>
                  <a:srgbClr val="7030A0"/>
                </a:solidFill>
              </a:rPr>
              <a:t> del network e </a:t>
            </a:r>
            <a:r>
              <a:rPr lang="en-US" sz="2400" b="1" dirty="0" err="1">
                <a:solidFill>
                  <a:srgbClr val="7030A0"/>
                </a:solidFill>
              </a:rPr>
              <a:t>partecipazione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membri</a:t>
            </a:r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Coerenza del design di progetto</a:t>
            </a:r>
          </a:p>
        </p:txBody>
      </p:sp>
    </p:spTree>
    <p:extLst>
      <p:ext uri="{BB962C8B-B14F-4D97-AF65-F5344CB8AC3E}">
        <p14:creationId xmlns:p14="http://schemas.microsoft.com/office/powerpoint/2010/main" val="3057840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2406732" cy="954107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Project</a:t>
            </a:r>
          </a:p>
          <a:p>
            <a:r>
              <a:rPr lang="it-IT" sz="2800" dirty="0"/>
              <a:t>Management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245429"/>
            <a:ext cx="2435030" cy="523220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/>
              <a:t>Dissemination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09555" y="1889760"/>
            <a:ext cx="7794469" cy="212365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200" dirty="0"/>
              <a:t>Appropriata struttura di </a:t>
            </a:r>
            <a:r>
              <a:rPr lang="it-IT" sz="2200" dirty="0" err="1"/>
              <a:t>governance</a:t>
            </a:r>
            <a:endParaRPr lang="it-IT" sz="2200" dirty="0"/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Budget del progetto efficace con risorse allocate in modo appropriato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Team di progetto, personale e risorse esterne appropriati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Qualità delle misure pianificate per garantire l'attuazione del progetto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09555" y="4245429"/>
            <a:ext cx="7794469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Il progetto innesca cambiamento e innovazione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Strategie di comunicazione e diffusione: portata e impatto su gruppi di target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Sostenibilità e impatto a lungo termine dei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2169054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Cronologia e scadenze</a:t>
            </a:r>
          </a:p>
        </p:txBody>
      </p:sp>
      <p:sp>
        <p:nvSpPr>
          <p:cNvPr id="3" name="Pentagono 2"/>
          <p:cNvSpPr/>
          <p:nvPr/>
        </p:nvSpPr>
        <p:spPr>
          <a:xfrm>
            <a:off x="600891" y="2272937"/>
            <a:ext cx="2137955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del bando</a:t>
            </a:r>
          </a:p>
        </p:txBody>
      </p:sp>
      <p:sp>
        <p:nvSpPr>
          <p:cNvPr id="5" name="Pentagono 4"/>
          <p:cNvSpPr/>
          <p:nvPr/>
        </p:nvSpPr>
        <p:spPr>
          <a:xfrm>
            <a:off x="2755824" y="2255520"/>
            <a:ext cx="2061896" cy="1480457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Scadenza</a:t>
            </a:r>
          </a:p>
        </p:txBody>
      </p:sp>
      <p:sp>
        <p:nvSpPr>
          <p:cNvPr id="6" name="Pentagono 5"/>
          <p:cNvSpPr/>
          <p:nvPr/>
        </p:nvSpPr>
        <p:spPr>
          <a:xfrm>
            <a:off x="4791956" y="2272937"/>
            <a:ext cx="2089610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Valutazione</a:t>
            </a:r>
          </a:p>
        </p:txBody>
      </p:sp>
      <p:sp>
        <p:nvSpPr>
          <p:cNvPr id="8" name="Pentagono 7"/>
          <p:cNvSpPr/>
          <p:nvPr/>
        </p:nvSpPr>
        <p:spPr>
          <a:xfrm>
            <a:off x="6881747" y="2290354"/>
            <a:ext cx="1985134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Selezione dei risultati</a:t>
            </a:r>
          </a:p>
        </p:txBody>
      </p:sp>
      <p:sp>
        <p:nvSpPr>
          <p:cNvPr id="9" name="Pentagono 8"/>
          <p:cNvSpPr/>
          <p:nvPr/>
        </p:nvSpPr>
        <p:spPr>
          <a:xfrm>
            <a:off x="8866881" y="2272937"/>
            <a:ext cx="2192357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Firma del Grant Agreement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17303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36418" y="5373189"/>
            <a:ext cx="1817513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8 giugno 21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186122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462645" y="5373189"/>
            <a:ext cx="185978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26 agosto 21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26964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12662" y="5408024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Settembre 21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08858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96858" y="5434149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Ottobre 21 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956995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8866881" y="5409810"/>
            <a:ext cx="194045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Ott. – Dic. 2021</a:t>
            </a:r>
          </a:p>
        </p:txBody>
      </p:sp>
    </p:spTree>
    <p:extLst>
      <p:ext uri="{BB962C8B-B14F-4D97-AF65-F5344CB8AC3E}">
        <p14:creationId xmlns:p14="http://schemas.microsoft.com/office/powerpoint/2010/main" val="382257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1" y="87374"/>
            <a:ext cx="4597854" cy="6386887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Platforms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for the Promotion of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Emerging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Artists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Scadenza 29 settembre 2021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magine 4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DFA61615-9E8C-439A-85FD-023BBB09F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72" y="79901"/>
            <a:ext cx="6858000" cy="6858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68043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Platforms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for the Promotion of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Emerging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Artists</a:t>
            </a:r>
            <a:b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CREA-CULT-2021-PLAT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97051"/>
            <a:ext cx="10515600" cy="1546224"/>
          </a:xfrm>
          <a:solidFill>
            <a:srgbClr val="92D050">
              <a:alpha val="26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Obiettivo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Accrescere la visibilità e la circolazione degli artisti emergenti europei e delle loro opere al di fuori dei propri confini, in Europa e oltre</a:t>
            </a:r>
            <a:r>
              <a:rPr lang="it-IT" dirty="0"/>
              <a:t>.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4057650"/>
            <a:ext cx="10448925" cy="1569660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Risultato atteso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L’azione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mira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supportare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circa 15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piattaforme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coprano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differenti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settori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culturalie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creative.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L’intenzione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è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supportare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più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una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piattaforma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indirizzata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stessa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tipologia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artista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prodotto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culturale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479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Priorità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8720" y="1406664"/>
            <a:ext cx="11236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3600" dirty="0">
                <a:latin typeface="Roboto" panose="020B0604020202020204"/>
              </a:rPr>
              <a:t>Supporto all’internazionalizzazione delle carriere degli artisti emergenti.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3600" dirty="0">
                <a:latin typeface="Roboto" panose="020B0604020202020204"/>
              </a:rPr>
              <a:t>Promuovere un ambiente equo, inclusivo e diversificato (pari opportunità, meno discriminazioni, migliori condizioni di lavoro ed equa retribuzione)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Roboto" panose="020B0604020202020204"/>
              </a:rPr>
              <a:t>Proporre</a:t>
            </a:r>
            <a:r>
              <a:rPr lang="en-US" sz="3600" dirty="0">
                <a:latin typeface="Roboto" panose="020B0604020202020204"/>
              </a:rPr>
              <a:t> e </a:t>
            </a:r>
            <a:r>
              <a:rPr lang="en-US" sz="3600" dirty="0" err="1">
                <a:latin typeface="Roboto" panose="020B0604020202020204"/>
              </a:rPr>
              <a:t>sviluppare</a:t>
            </a:r>
            <a:r>
              <a:rPr lang="en-US" sz="3600" dirty="0">
                <a:latin typeface="Roboto" panose="020B0604020202020204"/>
              </a:rPr>
              <a:t> </a:t>
            </a:r>
            <a:r>
              <a:rPr lang="en-US" sz="3600" dirty="0" err="1">
                <a:latin typeface="Roboto" panose="020B0604020202020204"/>
              </a:rPr>
              <a:t>pratiche</a:t>
            </a:r>
            <a:r>
              <a:rPr lang="en-US" sz="3600" dirty="0">
                <a:latin typeface="Roboto" panose="020B0604020202020204"/>
              </a:rPr>
              <a:t> </a:t>
            </a:r>
            <a:r>
              <a:rPr lang="en-US" sz="3600" dirty="0" err="1">
                <a:latin typeface="Roboto" panose="020B0604020202020204"/>
              </a:rPr>
              <a:t>che</a:t>
            </a:r>
            <a:r>
              <a:rPr lang="en-US" sz="3600" dirty="0">
                <a:latin typeface="Roboto" panose="020B0604020202020204"/>
              </a:rPr>
              <a:t> </a:t>
            </a:r>
            <a:r>
              <a:rPr lang="en-US" sz="3600" dirty="0" err="1">
                <a:latin typeface="Roboto" panose="020B0604020202020204"/>
              </a:rPr>
              <a:t>contribuiscano</a:t>
            </a:r>
            <a:r>
              <a:rPr lang="en-US" sz="3600" dirty="0">
                <a:latin typeface="Roboto" panose="020B0604020202020204"/>
              </a:rPr>
              <a:t> al Green Deal</a:t>
            </a:r>
          </a:p>
        </p:txBody>
      </p:sp>
    </p:spTree>
    <p:extLst>
      <p:ext uri="{BB962C8B-B14F-4D97-AF65-F5344CB8AC3E}">
        <p14:creationId xmlns:p14="http://schemas.microsoft.com/office/powerpoint/2010/main" val="36941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Obiettivi e priorità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40961" y="3064786"/>
            <a:ext cx="10182173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Priorità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Audience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Inclusione sociale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Sostenibilità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Nuove tecnologie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Dimensione internazionale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Approccio settoriale annuale: </a:t>
            </a:r>
            <a:r>
              <a:rPr lang="it-IT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Capacity</a:t>
            </a: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 building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1519604"/>
            <a:ext cx="10182173" cy="1349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Obiettivi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Creazione e circolazione transnazionale 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Innovazione</a:t>
            </a: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93726325-4E14-4486-AE15-B2519EB3A8EC}"/>
              </a:ext>
            </a:extLst>
          </p:cNvPr>
          <p:cNvSpPr/>
          <p:nvPr/>
        </p:nvSpPr>
        <p:spPr>
          <a:xfrm>
            <a:off x="9102055" y="784370"/>
            <a:ext cx="2525086" cy="1845579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Solo 1 dei due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47DD0F9D-93F6-44B5-BC39-A0287DF81E79}"/>
              </a:ext>
            </a:extLst>
          </p:cNvPr>
          <p:cNvSpPr/>
          <p:nvPr/>
        </p:nvSpPr>
        <p:spPr>
          <a:xfrm>
            <a:off x="9295002" y="3296872"/>
            <a:ext cx="2600587" cy="185396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Almeno 1, massimo 2</a:t>
            </a:r>
          </a:p>
        </p:txBody>
      </p:sp>
    </p:spTree>
    <p:extLst>
      <p:ext uri="{BB962C8B-B14F-4D97-AF65-F5344CB8AC3E}">
        <p14:creationId xmlns:p14="http://schemas.microsoft.com/office/powerpoint/2010/main" val="3641634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8720" y="1406664"/>
            <a:ext cx="11236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latin typeface="Roboto" panose="020B0604020202020204"/>
              </a:rPr>
              <a:t>Un totale di </a:t>
            </a:r>
            <a:r>
              <a:rPr lang="it-IT" sz="3200" b="1" dirty="0">
                <a:latin typeface="Roboto" panose="020B0604020202020204"/>
              </a:rPr>
              <a:t>33 milioni di euro </a:t>
            </a:r>
            <a:r>
              <a:rPr lang="it-IT" sz="3200" dirty="0">
                <a:latin typeface="Roboto" panose="020B0604020202020204"/>
              </a:rPr>
              <a:t>(per i tre anni di attività)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latin typeface="Roboto" panose="020B0604020202020204"/>
              </a:rPr>
              <a:t>Una durata massima per ciascun progetto di 3 anni, ovvero </a:t>
            </a:r>
            <a:r>
              <a:rPr lang="it-IT" sz="3200" b="1" dirty="0">
                <a:latin typeface="Roboto" panose="020B0604020202020204"/>
              </a:rPr>
              <a:t>36 mesi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latin typeface="Roboto" panose="020B0604020202020204"/>
              </a:rPr>
              <a:t>Co-finanziamento: </a:t>
            </a:r>
            <a:r>
              <a:rPr lang="it-IT" sz="3200" b="1" dirty="0">
                <a:latin typeface="Roboto" panose="020B0604020202020204"/>
              </a:rPr>
              <a:t>massimo 80% </a:t>
            </a:r>
            <a:r>
              <a:rPr lang="it-IT" sz="3200" dirty="0">
                <a:latin typeface="Roboto" panose="020B0604020202020204"/>
              </a:rPr>
              <a:t>del budget totale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latin typeface="Roboto" panose="020B0604020202020204"/>
              </a:rPr>
              <a:t>Sovvenzione massima per progetto: </a:t>
            </a:r>
            <a:r>
              <a:rPr lang="it-IT" sz="3200" b="1" dirty="0">
                <a:latin typeface="Roboto" panose="020B0604020202020204"/>
              </a:rPr>
              <a:t>2.100.000 euro </a:t>
            </a:r>
            <a:r>
              <a:rPr lang="it-IT" sz="3200" dirty="0">
                <a:latin typeface="Roboto" panose="020B0604020202020204"/>
              </a:rPr>
              <a:t>per la durata del progetto.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latin typeface="Roboto" panose="020B0604020202020204"/>
              </a:rPr>
              <a:t>Sostegno finanziario a terze parti, consentito per supporto ai Membri, premi e sovvenzioni: </a:t>
            </a:r>
            <a:r>
              <a:rPr lang="it-IT" sz="3200" b="1" dirty="0" err="1">
                <a:latin typeface="Roboto" panose="020B0604020202020204"/>
              </a:rPr>
              <a:t>max</a:t>
            </a:r>
            <a:r>
              <a:rPr lang="it-IT" sz="3200" b="1" dirty="0">
                <a:latin typeface="Roboto" panose="020B0604020202020204"/>
              </a:rPr>
              <a:t> 60.000 </a:t>
            </a:r>
            <a:r>
              <a:rPr lang="it-IT" sz="3200" dirty="0">
                <a:latin typeface="Roboto" panose="020B0604020202020204"/>
              </a:rPr>
              <a:t>euro ogni terza parte e </a:t>
            </a:r>
            <a:r>
              <a:rPr lang="it-IT" sz="3200" dirty="0" err="1">
                <a:latin typeface="Roboto" panose="020B0604020202020204"/>
              </a:rPr>
              <a:t>peranno</a:t>
            </a:r>
            <a:endParaRPr lang="en-US" sz="5400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8184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Pagamenti del progetto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770224" y="2337809"/>
            <a:ext cx="1674667" cy="42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90231" y="1982085"/>
            <a:ext cx="2275068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2060"/>
                </a:solidFill>
              </a:rPr>
              <a:t>PROJECT START</a:t>
            </a:r>
          </a:p>
          <a:p>
            <a:r>
              <a:rPr lang="it-IT" dirty="0">
                <a:solidFill>
                  <a:srgbClr val="002060"/>
                </a:solidFill>
              </a:rPr>
              <a:t>30% of the </a:t>
            </a:r>
            <a:r>
              <a:rPr lang="it-IT" dirty="0" err="1">
                <a:solidFill>
                  <a:srgbClr val="002060"/>
                </a:solidFill>
              </a:rPr>
              <a:t>grant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66911" y="1982085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12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First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8772525" y="3314701"/>
            <a:ext cx="533400" cy="127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566911" y="4767920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24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Second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4770224" y="4886324"/>
            <a:ext cx="1773451" cy="456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413761" y="4539494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PROJECT END</a:t>
            </a:r>
          </a:p>
          <a:p>
            <a:r>
              <a:rPr lang="it-IT" dirty="0"/>
              <a:t>10%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 err="1"/>
              <a:t>Final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45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9" y="197723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Application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form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773" y="1065315"/>
            <a:ext cx="11731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Accessibile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attraverso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ricerca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Search Funding &amp; Tenders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Informazioni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amministrative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relative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partecipanti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 line;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B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Descrizione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tecnica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PDF;</a:t>
            </a:r>
          </a:p>
          <a:p>
            <a:endParaRPr lang="it-IT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Roboto" panose="020B0604020202020204" pitchFamily="2" charset="0"/>
              </a:rPr>
              <a:t>Allegati</a:t>
            </a: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Detailed budget table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XLS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Lista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precedenti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template è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disponibile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Parte B – ultima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Roboto" panose="020B0604020202020204" pitchFamily="2" charset="0"/>
              </a:rPr>
              <a:t>Membership agreement</a:t>
            </a:r>
          </a:p>
          <a:p>
            <a:endParaRPr lang="en-US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C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Additional project data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riempire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online</a:t>
            </a:r>
          </a:p>
          <a:p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scelta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obiettivi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priorità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settori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…)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3" name="Esplosione 1 2"/>
          <p:cNvSpPr/>
          <p:nvPr/>
        </p:nvSpPr>
        <p:spPr>
          <a:xfrm>
            <a:off x="8094518" y="4218709"/>
            <a:ext cx="2597727" cy="1652155"/>
          </a:xfrm>
          <a:prstGeom prst="irregularSeal1">
            <a:avLst/>
          </a:prstGeom>
          <a:solidFill>
            <a:srgbClr val="644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Specifici per questo bando!</a:t>
            </a:r>
          </a:p>
        </p:txBody>
      </p:sp>
    </p:spTree>
    <p:extLst>
      <p:ext uri="{BB962C8B-B14F-4D97-AF65-F5344CB8AC3E}">
        <p14:creationId xmlns:p14="http://schemas.microsoft.com/office/powerpoint/2010/main" val="161006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8497" y="1374213"/>
            <a:ext cx="97909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Roboto" panose="020B0604020202020204" pitchFamily="2" charset="0"/>
              </a:rPr>
              <a:t>Esempi di Work </a:t>
            </a:r>
            <a:r>
              <a:rPr lang="it-IT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Packages</a:t>
            </a:r>
            <a:endParaRPr lang="it-IT" sz="26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2400" dirty="0">
                <a:latin typeface="Roboto" panose="020B0604020202020204"/>
              </a:rPr>
              <a:t>WP 1 – Project management and coordination </a:t>
            </a:r>
            <a:r>
              <a:rPr lang="en-US" sz="2400" dirty="0" err="1">
                <a:latin typeface="Roboto" panose="020B0604020202020204"/>
              </a:rPr>
              <a:t>Obbligatorio</a:t>
            </a:r>
            <a:endParaRPr lang="en-US" sz="2400" dirty="0"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WP 2 – Promoting and supporting emerging talent for the coordinating </a:t>
            </a:r>
            <a:r>
              <a:rPr lang="en-US" sz="2400" b="1" dirty="0" err="1">
                <a:solidFill>
                  <a:srgbClr val="7030A0"/>
                </a:solidFill>
                <a:latin typeface="Roboto" panose="020B0604020202020204"/>
              </a:rPr>
              <a:t>organisation</a:t>
            </a:r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‣ WP 3 – Developing, nurturing and training emerging talent for the coordinating organization </a:t>
            </a:r>
            <a:r>
              <a:rPr lang="en-US" sz="2400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it-IT" sz="2400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‣ WP 4 – Communication and dissemination for the coordinating </a:t>
            </a:r>
            <a:r>
              <a:rPr lang="en-US" sz="2400" b="1" dirty="0" err="1">
                <a:solidFill>
                  <a:srgbClr val="7030A0"/>
                </a:solidFill>
                <a:latin typeface="Roboto" panose="020B0604020202020204"/>
              </a:rPr>
              <a:t>organisation</a:t>
            </a:r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‣ WP 5 – Branding and quality label strategy for the coordinating </a:t>
            </a:r>
            <a:r>
              <a:rPr lang="en-US" sz="2400" b="1" dirty="0" err="1">
                <a:solidFill>
                  <a:srgbClr val="7030A0"/>
                </a:solidFill>
                <a:latin typeface="Roboto" panose="020B0604020202020204"/>
              </a:rPr>
              <a:t>organisation</a:t>
            </a:r>
            <a:r>
              <a:rPr lang="en-US" sz="2400" b="1" dirty="0">
                <a:solidFill>
                  <a:srgbClr val="7030A0"/>
                </a:solidFill>
                <a:latin typeface="Roboto" panose="020B0604020202020204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Roboto" panose="020B0604020202020204"/>
              </a:rPr>
              <a:t>Obbligatorio</a:t>
            </a:r>
            <a:endParaRPr lang="en-US" sz="2400" dirty="0">
              <a:solidFill>
                <a:srgbClr val="7030A0"/>
              </a:solidFill>
              <a:latin typeface="Roboto" panose="020B0604020202020204"/>
            </a:endParaRPr>
          </a:p>
          <a:p>
            <a:r>
              <a:rPr lang="en-US" sz="2400" dirty="0">
                <a:latin typeface="Roboto" panose="020B0604020202020204"/>
              </a:rPr>
              <a:t>‣ WP 6 – Networking and sharing of good practices for the coordinating </a:t>
            </a:r>
            <a:r>
              <a:rPr lang="en-US" sz="2400" dirty="0" err="1">
                <a:latin typeface="Roboto" panose="020B0604020202020204"/>
              </a:rPr>
              <a:t>organisation</a:t>
            </a:r>
            <a:r>
              <a:rPr lang="en-US" sz="2400" dirty="0">
                <a:latin typeface="Roboto" panose="020B0604020202020204"/>
              </a:rPr>
              <a:t> </a:t>
            </a:r>
            <a:r>
              <a:rPr lang="en-US" sz="2400" dirty="0" err="1">
                <a:latin typeface="Roboto" panose="020B0604020202020204"/>
              </a:rPr>
              <a:t>Obbligatorio</a:t>
            </a:r>
            <a:endParaRPr lang="en-US" sz="2400" dirty="0">
              <a:latin typeface="Roboto" panose="020B0604020202020204"/>
            </a:endParaRPr>
          </a:p>
          <a:p>
            <a:endParaRPr lang="en-US" sz="2400" dirty="0">
              <a:latin typeface="Roboto" panose="020B0604020202020204"/>
            </a:endParaRPr>
          </a:p>
          <a:p>
            <a:r>
              <a:rPr lang="en-US" sz="2400" dirty="0">
                <a:latin typeface="Roboto" panose="020B0604020202020204"/>
              </a:rPr>
              <a:t>WP </a:t>
            </a:r>
            <a:r>
              <a:rPr lang="en-US" sz="2400" dirty="0" err="1">
                <a:latin typeface="Roboto" panose="020B0604020202020204"/>
              </a:rPr>
              <a:t>ulteriori</a:t>
            </a:r>
            <a:r>
              <a:rPr lang="en-US" sz="2400" dirty="0">
                <a:latin typeface="Roboto" panose="020B0604020202020204"/>
              </a:rPr>
              <a:t> </a:t>
            </a:r>
            <a:r>
              <a:rPr lang="en-US" sz="2400" dirty="0" err="1">
                <a:latin typeface="Roboto" panose="020B0604020202020204"/>
              </a:rPr>
              <a:t>possono</a:t>
            </a:r>
            <a:r>
              <a:rPr lang="en-US" sz="2400" dirty="0">
                <a:latin typeface="Roboto" panose="020B0604020202020204"/>
              </a:rPr>
              <a:t> </a:t>
            </a:r>
            <a:r>
              <a:rPr lang="en-US" sz="2400" dirty="0" err="1">
                <a:latin typeface="Roboto" panose="020B0604020202020204"/>
              </a:rPr>
              <a:t>essere</a:t>
            </a:r>
            <a:r>
              <a:rPr lang="en-US" sz="2400" dirty="0">
                <a:latin typeface="Roboto" panose="020B0604020202020204"/>
              </a:rPr>
              <a:t> </a:t>
            </a:r>
            <a:r>
              <a:rPr lang="en-US" sz="2400" dirty="0" err="1">
                <a:latin typeface="Roboto" panose="020B0604020202020204"/>
              </a:rPr>
              <a:t>aggiunti</a:t>
            </a:r>
            <a:r>
              <a:rPr lang="en-US" sz="2400" dirty="0">
                <a:latin typeface="Roboto" panose="020B0604020202020204"/>
              </a:rPr>
              <a:t>!</a:t>
            </a:r>
            <a:endParaRPr lang="it-IT" sz="2400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650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Supporto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finanziario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a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terze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parti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8497" y="1374213"/>
            <a:ext cx="97909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Ogni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Work Package per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membro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WP7 (member 1) –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Supporto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finanziario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al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membro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1 (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attività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collegate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WP 2, 3, 4 and 5)</a:t>
            </a:r>
          </a:p>
          <a:p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WP8 (member 2) -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Supporto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finanziario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al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membro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2 (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attività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collegate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ai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 WP 2, 3, 4 and 5)</a:t>
            </a:r>
          </a:p>
          <a:p>
            <a:pPr marL="720000"/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 2 – Promoting and supporting emerging talent</a:t>
            </a:r>
          </a:p>
          <a:p>
            <a:pPr marL="720000"/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 3 – Developing, nurturing and training emerging talent</a:t>
            </a:r>
          </a:p>
          <a:p>
            <a:pPr marL="720000"/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 4 – Communication and dissemination</a:t>
            </a:r>
          </a:p>
          <a:p>
            <a:pPr marL="720000"/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WP 5 – Branding and quality label strategy</a:t>
            </a: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Sulla base di questo modello, completare con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altrettantipacchetti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di lavoro in quanto ci sono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membri,e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per almeno 11 membri.</a:t>
            </a:r>
            <a:endParaRPr lang="it-IT" sz="2400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1680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Membership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agreement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allegato obbligatorio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9075" y="1374213"/>
            <a:ext cx="118776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B0604020202020204"/>
              </a:rPr>
              <a:t>1. Objective of the Platform</a:t>
            </a:r>
          </a:p>
          <a:p>
            <a:r>
              <a:rPr lang="en-US" sz="2400" dirty="0">
                <a:latin typeface="Roboto" panose="020B0604020202020204"/>
              </a:rPr>
              <a:t>2. List of member </a:t>
            </a:r>
            <a:r>
              <a:rPr lang="en-US" sz="2400" dirty="0" err="1">
                <a:latin typeface="Roboto" panose="020B0604020202020204"/>
              </a:rPr>
              <a:t>organisations</a:t>
            </a:r>
            <a:r>
              <a:rPr lang="en-US" sz="2400" dirty="0">
                <a:latin typeface="Roboto" panose="020B0604020202020204"/>
              </a:rPr>
              <a:t> </a:t>
            </a:r>
            <a:r>
              <a:rPr lang="en-US" sz="2400" i="1" dirty="0">
                <a:latin typeface="Roboto" panose="020B0604020202020204"/>
              </a:rPr>
              <a:t>Name, type and location of the </a:t>
            </a:r>
            <a:r>
              <a:rPr lang="en-US" sz="2400" i="1" dirty="0" err="1">
                <a:latin typeface="Roboto" panose="020B0604020202020204"/>
              </a:rPr>
              <a:t>organisation</a:t>
            </a:r>
            <a:endParaRPr lang="en-US" sz="2400" i="1" dirty="0">
              <a:latin typeface="Roboto" panose="020B0604020202020204"/>
            </a:endParaRPr>
          </a:p>
          <a:p>
            <a:r>
              <a:rPr lang="en-US" sz="2400" dirty="0">
                <a:latin typeface="Roboto" panose="020B0604020202020204"/>
              </a:rPr>
              <a:t>3. Work plan and duration of the project</a:t>
            </a:r>
          </a:p>
          <a:p>
            <a:r>
              <a:rPr lang="en-US" sz="2400" dirty="0">
                <a:latin typeface="Roboto" panose="020B0604020202020204"/>
              </a:rPr>
              <a:t>4. Definition of the concept of ‘emerging artist’</a:t>
            </a:r>
          </a:p>
          <a:p>
            <a:r>
              <a:rPr lang="en-US" sz="2400" dirty="0">
                <a:latin typeface="Roboto" panose="020B0604020202020204"/>
              </a:rPr>
              <a:t>5. Selection process for emerging artists</a:t>
            </a:r>
          </a:p>
          <a:p>
            <a:r>
              <a:rPr lang="en-US" sz="2400" dirty="0">
                <a:latin typeface="Roboto" panose="020B0604020202020204"/>
              </a:rPr>
              <a:t>6. Internal </a:t>
            </a:r>
            <a:r>
              <a:rPr lang="en-US" sz="2400" dirty="0" err="1">
                <a:latin typeface="Roboto" panose="020B0604020202020204"/>
              </a:rPr>
              <a:t>organisation</a:t>
            </a:r>
            <a:r>
              <a:rPr lang="en-US" sz="2400" dirty="0">
                <a:latin typeface="Roboto" panose="020B0604020202020204"/>
              </a:rPr>
              <a:t> and governance rules and structure, incl. collaboration and reporting rules</a:t>
            </a:r>
          </a:p>
          <a:p>
            <a:r>
              <a:rPr lang="en-US" sz="2400" dirty="0">
                <a:latin typeface="Roboto" panose="020B0604020202020204"/>
              </a:rPr>
              <a:t>7. Role, tasks, type of activities and responsibilities of the coordinating </a:t>
            </a:r>
            <a:r>
              <a:rPr lang="en-US" sz="2400" dirty="0" err="1">
                <a:latin typeface="Roboto" panose="020B0604020202020204"/>
              </a:rPr>
              <a:t>organisation</a:t>
            </a:r>
            <a:r>
              <a:rPr lang="en-US" sz="2400" dirty="0">
                <a:latin typeface="Roboto" panose="020B0604020202020204"/>
              </a:rPr>
              <a:t> and the</a:t>
            </a:r>
          </a:p>
          <a:p>
            <a:r>
              <a:rPr lang="it-IT" sz="2400" dirty="0" err="1">
                <a:latin typeface="Roboto" panose="020B0604020202020204"/>
              </a:rPr>
              <a:t>member</a:t>
            </a:r>
            <a:r>
              <a:rPr lang="it-IT" sz="2400" dirty="0">
                <a:latin typeface="Roboto" panose="020B0604020202020204"/>
              </a:rPr>
              <a:t> </a:t>
            </a:r>
            <a:r>
              <a:rPr lang="it-IT" sz="2400" dirty="0" err="1">
                <a:latin typeface="Roboto" panose="020B0604020202020204"/>
              </a:rPr>
              <a:t>organisations</a:t>
            </a:r>
            <a:endParaRPr lang="it-IT" sz="2400" dirty="0">
              <a:latin typeface="Roboto" panose="020B0604020202020204"/>
            </a:endParaRPr>
          </a:p>
          <a:p>
            <a:r>
              <a:rPr lang="en-US" sz="2400" dirty="0">
                <a:latin typeface="Roboto" panose="020B0604020202020204"/>
              </a:rPr>
              <a:t>8. Definition of the methodology for the distribution of the financial support to member</a:t>
            </a:r>
          </a:p>
          <a:p>
            <a:r>
              <a:rPr lang="en-US" sz="2400" dirty="0" err="1">
                <a:latin typeface="Roboto" panose="020B0604020202020204"/>
              </a:rPr>
              <a:t>organisations</a:t>
            </a:r>
            <a:r>
              <a:rPr lang="en-US" sz="2400" dirty="0">
                <a:latin typeface="Roboto" panose="020B0604020202020204"/>
              </a:rPr>
              <a:t> (third parties) with clear and verifiable criteria</a:t>
            </a:r>
          </a:p>
          <a:p>
            <a:r>
              <a:rPr lang="en-US" sz="2400" dirty="0">
                <a:latin typeface="Roboto" panose="020B0604020202020204"/>
              </a:rPr>
              <a:t>9. Definition and main features of both branding and quality label strategies</a:t>
            </a:r>
            <a:endParaRPr lang="it-IT" sz="3200" dirty="0"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6597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table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Lump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sums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Stimare il costo ammissibile in base ai costi effettivi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Importo forfettario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 sum) per WP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per unità e N° di unità in ciascuna categoria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Categorie di costi per pacchetto di lavoro: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diretti del personale (1 unità = 1 giornata uomo)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subappalto (</a:t>
            </a:r>
            <a:r>
              <a:rPr lang="it-IT" sz="3000" dirty="0" err="1">
                <a:solidFill>
                  <a:srgbClr val="000000"/>
                </a:solidFill>
                <a:latin typeface="Roboto" panose="020B0604020202020204" pitchFamily="2" charset="0"/>
              </a:rPr>
              <a:t>subcontracting</a:t>
            </a: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di acquisto (viaggio e soggiorno, attrezzature, altri lavori)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Altre categorie di costi (supporto finanziario a terzi)</a:t>
            </a:r>
          </a:p>
          <a:p>
            <a:pPr marL="1080000" indent="-457200">
              <a:buFont typeface="Wingdings" panose="05000000000000000000" pitchFamily="2" charset="2"/>
              <a:buChar char="q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Costi indiretti: 7%</a:t>
            </a:r>
          </a:p>
        </p:txBody>
      </p:sp>
    </p:spTree>
    <p:extLst>
      <p:ext uri="{BB962C8B-B14F-4D97-AF65-F5344CB8AC3E}">
        <p14:creationId xmlns:p14="http://schemas.microsoft.com/office/powerpoint/2010/main" val="27335663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eleggibilità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legalmente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riconosciuti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pubblici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o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privati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Residenti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ufficialmente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registrati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in un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Paese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eleggibile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Stati membri dell'UE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Paesi non UE ammissibili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C. Minimum </a:t>
            </a:r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consortium</a:t>
            </a: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composition</a:t>
            </a:r>
            <a:endParaRPr lang="it-IT" sz="3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D. Leader: esistenza giuridica per almeno 2 anni alla data del termine di presentazione delle domande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D. Attività eleggibili</a:t>
            </a:r>
          </a:p>
        </p:txBody>
      </p:sp>
    </p:spTree>
    <p:extLst>
      <p:ext uri="{BB962C8B-B14F-4D97-AF65-F5344CB8AC3E}">
        <p14:creationId xmlns:p14="http://schemas.microsoft.com/office/powerpoint/2010/main" val="5661857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valutazione (Award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criteria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75935"/>
              </p:ext>
            </p:extLst>
          </p:nvPr>
        </p:nvGraphicFramePr>
        <p:xfrm>
          <a:off x="1227907" y="1645922"/>
          <a:ext cx="9884229" cy="442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4743">
                  <a:extLst>
                    <a:ext uri="{9D8B030D-6E8A-4147-A177-3AD203B41FA5}">
                      <a16:colId xmlns:a16="http://schemas.microsoft.com/office/drawing/2014/main" val="368492874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2167704591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191430186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it-IT" dirty="0"/>
                        <a:t>AWARD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MINIMUM PASS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MAXIMUM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4731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4262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content and activities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769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43766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8883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it-IT" sz="2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(pass) </a:t>
                      </a:r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161"/>
                  </a:ext>
                </a:extLst>
              </a:tr>
            </a:tbl>
          </a:graphicData>
        </a:graphic>
      </p:graphicFrame>
      <p:sp>
        <p:nvSpPr>
          <p:cNvPr id="4" name="Esplosione 2 3"/>
          <p:cNvSpPr/>
          <p:nvPr/>
        </p:nvSpPr>
        <p:spPr>
          <a:xfrm>
            <a:off x="9344025" y="390525"/>
            <a:ext cx="2581275" cy="167640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Soglia minima 70 punti</a:t>
            </a:r>
          </a:p>
        </p:txBody>
      </p:sp>
    </p:spTree>
    <p:extLst>
      <p:ext uri="{BB962C8B-B14F-4D97-AF65-F5344CB8AC3E}">
        <p14:creationId xmlns:p14="http://schemas.microsoft.com/office/powerpoint/2010/main" val="2680700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76458" y="1782747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Relevance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444305"/>
            <a:ext cx="3535680" cy="1754326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err="1"/>
              <a:t>Quality</a:t>
            </a:r>
            <a:r>
              <a:rPr lang="it-IT" sz="3600" dirty="0"/>
              <a:t> of</a:t>
            </a:r>
          </a:p>
          <a:p>
            <a:r>
              <a:rPr lang="it-IT" sz="3600" dirty="0" err="1"/>
              <a:t>content</a:t>
            </a:r>
            <a:r>
              <a:rPr lang="it-IT" sz="3600" dirty="0"/>
              <a:t> and</a:t>
            </a:r>
          </a:p>
          <a:p>
            <a:r>
              <a:rPr lang="it-IT" sz="3600" dirty="0" err="1"/>
              <a:t>activities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48497" y="1273193"/>
            <a:ext cx="7520143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Rilevanza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proposta</a:t>
            </a:r>
            <a:r>
              <a:rPr lang="en-US" sz="2400" dirty="0"/>
              <a:t> </a:t>
            </a:r>
            <a:r>
              <a:rPr lang="en-US" sz="2400" dirty="0" err="1"/>
              <a:t>rispetto</a:t>
            </a:r>
            <a:r>
              <a:rPr lang="en-US" sz="2400" dirty="0"/>
              <a:t> </a:t>
            </a:r>
            <a:r>
              <a:rPr lang="en-US" sz="2400" dirty="0" err="1"/>
              <a:t>agli</a:t>
            </a:r>
            <a:r>
              <a:rPr lang="en-US" sz="2400" dirty="0"/>
              <a:t> </a:t>
            </a:r>
            <a:r>
              <a:rPr lang="en-US" sz="2400" dirty="0" err="1"/>
              <a:t>obiettivi</a:t>
            </a:r>
            <a:r>
              <a:rPr lang="en-US" sz="2400" dirty="0"/>
              <a:t> e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Basato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chiara</a:t>
            </a:r>
            <a:r>
              <a:rPr lang="en-US" sz="2400" dirty="0"/>
              <a:t> e </a:t>
            </a:r>
            <a:r>
              <a:rPr lang="en-US" sz="2400" dirty="0" err="1"/>
              <a:t>adeguata</a:t>
            </a:r>
            <a:r>
              <a:rPr lang="en-US" sz="2400" dirty="0"/>
              <a:t> </a:t>
            </a:r>
            <a:r>
              <a:rPr lang="en-US" sz="2400" dirty="0" err="1"/>
              <a:t>analisi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bisogni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Indirizzato verso le tematiche cross-settoriali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Ha un </a:t>
            </a:r>
            <a:r>
              <a:rPr lang="en-US" sz="2400" dirty="0" err="1"/>
              <a:t>valore</a:t>
            </a:r>
            <a:r>
              <a:rPr lang="en-US" sz="2400" dirty="0"/>
              <a:t> </a:t>
            </a:r>
            <a:r>
              <a:rPr lang="en-US" sz="2400" dirty="0" err="1"/>
              <a:t>aggiunto</a:t>
            </a:r>
            <a:r>
              <a:rPr lang="en-US" sz="2400" dirty="0"/>
              <a:t> </a:t>
            </a:r>
            <a:r>
              <a:rPr lang="en-US" sz="2400" dirty="0" err="1"/>
              <a:t>europeo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83036" y="3845863"/>
            <a:ext cx="6435634" cy="267765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Metodologia appropriata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Profilo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partnership e </a:t>
            </a:r>
            <a:r>
              <a:rPr lang="en-US" sz="2400" dirty="0" err="1"/>
              <a:t>contributo</a:t>
            </a:r>
            <a:r>
              <a:rPr lang="en-US" sz="2400" dirty="0"/>
              <a:t> di </a:t>
            </a:r>
            <a:r>
              <a:rPr lang="en-US" sz="2400" dirty="0" err="1"/>
              <a:t>tutti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 Target groups </a:t>
            </a:r>
            <a:r>
              <a:rPr lang="en-US" sz="2400" dirty="0" err="1"/>
              <a:t>beneficeranno</a:t>
            </a:r>
            <a:r>
              <a:rPr lang="en-US" sz="2400" dirty="0"/>
              <a:t> </a:t>
            </a:r>
            <a:r>
              <a:rPr lang="en-US" sz="2400" dirty="0" err="1"/>
              <a:t>concretamente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Meccanismo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supporto</a:t>
            </a:r>
            <a:r>
              <a:rPr lang="en-US" sz="2400" dirty="0"/>
              <a:t> </a:t>
            </a:r>
            <a:r>
              <a:rPr lang="en-US" sz="2400" dirty="0" err="1"/>
              <a:t>finanziario</a:t>
            </a:r>
            <a:r>
              <a:rPr lang="en-US" sz="2400" dirty="0"/>
              <a:t> a </a:t>
            </a:r>
            <a:r>
              <a:rPr lang="en-US" sz="2400" dirty="0" err="1"/>
              <a:t>terze</a:t>
            </a:r>
            <a:r>
              <a:rPr lang="en-US" sz="2400" dirty="0"/>
              <a:t> </a:t>
            </a:r>
            <a:r>
              <a:rPr lang="en-US" sz="2400" dirty="0" err="1"/>
              <a:t>parti</a:t>
            </a:r>
            <a:r>
              <a:rPr lang="en-US" sz="2400" dirty="0"/>
              <a:t> </a:t>
            </a:r>
            <a:r>
              <a:rPr lang="en-US" sz="2400" dirty="0" err="1"/>
              <a:t>appropriato</a:t>
            </a:r>
            <a:r>
              <a:rPr lang="en-US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Coerente</a:t>
            </a:r>
            <a:r>
              <a:rPr lang="en-US" sz="2400" dirty="0"/>
              <a:t> </a:t>
            </a:r>
            <a:r>
              <a:rPr lang="en-US" sz="2400" dirty="0" err="1"/>
              <a:t>strategia</a:t>
            </a:r>
            <a:r>
              <a:rPr lang="en-US" sz="2400" dirty="0"/>
              <a:t> di branding e di </a:t>
            </a:r>
            <a:r>
              <a:rPr lang="en-US" sz="2400" dirty="0" err="1"/>
              <a:t>qualità</a:t>
            </a:r>
            <a:r>
              <a:rPr lang="en-US" sz="2400" dirty="0"/>
              <a:t> del </a:t>
            </a:r>
            <a:r>
              <a:rPr lang="en-US" sz="2400" dirty="0" err="1"/>
              <a:t>marchio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680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Tematiche cross-settoriali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2" y="3556148"/>
            <a:ext cx="10182173" cy="5847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Uguaglianza di genere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168433"/>
            <a:ext cx="10182173" cy="5834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Inclusione e diversità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47DD0F9D-93F6-44B5-BC39-A0287DF81E79}"/>
              </a:ext>
            </a:extLst>
          </p:cNvPr>
          <p:cNvSpPr/>
          <p:nvPr/>
        </p:nvSpPr>
        <p:spPr>
          <a:xfrm>
            <a:off x="8055429" y="2499360"/>
            <a:ext cx="3851564" cy="1898468"/>
          </a:xfrm>
          <a:prstGeom prst="triangle">
            <a:avLst>
              <a:gd name="adj" fmla="val 52750"/>
            </a:avLst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</a:rPr>
              <a:t>Devono essere affrontate da tutti i progetti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7" y="5090538"/>
            <a:ext cx="10182173" cy="584775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Sostenibilità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25446550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2406732" cy="954107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Project</a:t>
            </a:r>
          </a:p>
          <a:p>
            <a:r>
              <a:rPr lang="it-IT" sz="2800" dirty="0"/>
              <a:t>Management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245429"/>
            <a:ext cx="2435030" cy="523220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/>
              <a:t>Dissemination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09555" y="1889760"/>
            <a:ext cx="7794469" cy="212365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200" dirty="0"/>
              <a:t>Appropriata struttura di </a:t>
            </a:r>
            <a:r>
              <a:rPr lang="it-IT" sz="2200" dirty="0" err="1"/>
              <a:t>governance</a:t>
            </a:r>
            <a:endParaRPr lang="it-IT" sz="2200" dirty="0"/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Budget del progetto efficace con risorse allocate in modo appropriato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Team di progetto, personale e risorse esterne appropriati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Qualità delle misure pianificate per garantire l'attuazione del progetto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09555" y="4245429"/>
            <a:ext cx="7794469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Il progetto innesca cambiamento e innovazione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Strategie di comunicazione e diffusione: portata e impatto su gruppi di target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Sostenibilità e impatto a lungo termine dei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342021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Cronologia e scadenze</a:t>
            </a:r>
          </a:p>
        </p:txBody>
      </p:sp>
      <p:sp>
        <p:nvSpPr>
          <p:cNvPr id="3" name="Pentagono 2"/>
          <p:cNvSpPr/>
          <p:nvPr/>
        </p:nvSpPr>
        <p:spPr>
          <a:xfrm>
            <a:off x="600891" y="2272937"/>
            <a:ext cx="2137955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del bando</a:t>
            </a:r>
          </a:p>
        </p:txBody>
      </p:sp>
      <p:sp>
        <p:nvSpPr>
          <p:cNvPr id="5" name="Pentagono 4"/>
          <p:cNvSpPr/>
          <p:nvPr/>
        </p:nvSpPr>
        <p:spPr>
          <a:xfrm>
            <a:off x="2755824" y="2255520"/>
            <a:ext cx="2061896" cy="1480457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Scadenza</a:t>
            </a:r>
          </a:p>
        </p:txBody>
      </p:sp>
      <p:sp>
        <p:nvSpPr>
          <p:cNvPr id="6" name="Pentagono 5"/>
          <p:cNvSpPr/>
          <p:nvPr/>
        </p:nvSpPr>
        <p:spPr>
          <a:xfrm>
            <a:off x="4791956" y="2272937"/>
            <a:ext cx="2089610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Valutazione</a:t>
            </a:r>
          </a:p>
        </p:txBody>
      </p:sp>
      <p:sp>
        <p:nvSpPr>
          <p:cNvPr id="8" name="Pentagono 7"/>
          <p:cNvSpPr/>
          <p:nvPr/>
        </p:nvSpPr>
        <p:spPr>
          <a:xfrm>
            <a:off x="6881747" y="2290354"/>
            <a:ext cx="1985134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Selezione dei risultati</a:t>
            </a:r>
          </a:p>
        </p:txBody>
      </p:sp>
      <p:sp>
        <p:nvSpPr>
          <p:cNvPr id="9" name="Pentagono 8"/>
          <p:cNvSpPr/>
          <p:nvPr/>
        </p:nvSpPr>
        <p:spPr>
          <a:xfrm>
            <a:off x="8866881" y="2272937"/>
            <a:ext cx="2192357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Firma del Grant Agreement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17303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36418" y="5373189"/>
            <a:ext cx="1817513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20 giugno 21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186122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462645" y="5373189"/>
            <a:ext cx="185978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29 sett. 21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26964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12662" y="5408024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Ott. – Dic.  21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08858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96858" y="5434149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Febbraio 22 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956995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8866881" y="5409810"/>
            <a:ext cx="194045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Feb. – Marzo 2021</a:t>
            </a:r>
          </a:p>
        </p:txBody>
      </p:sp>
    </p:spTree>
    <p:extLst>
      <p:ext uri="{BB962C8B-B14F-4D97-AF65-F5344CB8AC3E}">
        <p14:creationId xmlns:p14="http://schemas.microsoft.com/office/powerpoint/2010/main" val="2486358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397105"/>
            <a:ext cx="3720974" cy="5915774"/>
          </a:xfrm>
          <a:ln w="190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Pan-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Cultural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Entities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Scadenza 29 settembre 2021</a:t>
            </a: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b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55EA2A-5E00-45FA-AB58-E1688ECA3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52" y="190123"/>
            <a:ext cx="8055572" cy="638269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27962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029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Pan-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European</a:t>
            </a: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Cultural </a:t>
            </a:r>
            <a:r>
              <a:rPr lang="it-IT" sz="3200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Entities</a:t>
            </a:r>
            <a:b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</a:br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CREA-CULT-2021-PECE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97051"/>
            <a:ext cx="10515600" cy="1546224"/>
          </a:xfrm>
          <a:solidFill>
            <a:srgbClr val="92D050">
              <a:alpha val="26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Azione speciale</a:t>
            </a:r>
            <a:endParaRPr lang="it-IT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S</a:t>
            </a:r>
            <a:r>
              <a:rPr lang="en-US" dirty="0" err="1"/>
              <a:t>upporto</a:t>
            </a:r>
            <a:r>
              <a:rPr lang="en-US" dirty="0"/>
              <a:t> a </a:t>
            </a:r>
            <a:r>
              <a:rPr lang="en-US" dirty="0" err="1"/>
              <a:t>organismi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come </a:t>
            </a:r>
            <a:r>
              <a:rPr lang="en-US" dirty="0" err="1"/>
              <a:t>orchestre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mirano</a:t>
            </a:r>
            <a:r>
              <a:rPr lang="en-US" dirty="0"/>
              <a:t> a </a:t>
            </a:r>
            <a:r>
              <a:rPr lang="en-US" dirty="0" err="1"/>
              <a:t>formare</a:t>
            </a:r>
            <a:r>
              <a:rPr lang="en-US" dirty="0"/>
              <a:t> e </a:t>
            </a:r>
            <a:r>
              <a:rPr lang="en-US" dirty="0" err="1"/>
              <a:t>promuovere</a:t>
            </a:r>
            <a:r>
              <a:rPr lang="en-US" dirty="0"/>
              <a:t> </a:t>
            </a:r>
            <a:r>
              <a:rPr lang="en-US" dirty="0" err="1"/>
              <a:t>giovani</a:t>
            </a:r>
            <a:r>
              <a:rPr lang="en-US" dirty="0"/>
              <a:t> </a:t>
            </a:r>
            <a:r>
              <a:rPr lang="en-US" dirty="0" err="1"/>
              <a:t>artisti</a:t>
            </a:r>
            <a:r>
              <a:rPr lang="en-US" dirty="0"/>
              <a:t> con alto </a:t>
            </a:r>
            <a:r>
              <a:rPr lang="en-US" dirty="0" err="1"/>
              <a:t>potenziale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it-IT" b="1" dirty="0"/>
              <a:t>Copertura geografica</a:t>
            </a:r>
            <a:endParaRPr lang="it-IT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160" y="3484472"/>
            <a:ext cx="4752703" cy="3262432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Obiettivo </a:t>
            </a:r>
          </a:p>
          <a:p>
            <a:r>
              <a:rPr lang="it-IT" sz="2600" dirty="0"/>
              <a:t>S</a:t>
            </a:r>
            <a:r>
              <a:rPr lang="en-US" sz="2600" dirty="0" err="1"/>
              <a:t>upporto</a:t>
            </a:r>
            <a:r>
              <a:rPr lang="en-US" sz="2600" dirty="0"/>
              <a:t> a </a:t>
            </a:r>
            <a:r>
              <a:rPr lang="en-US" sz="2600" dirty="0" err="1"/>
              <a:t>progetti</a:t>
            </a:r>
            <a:r>
              <a:rPr lang="en-US" sz="2600" dirty="0"/>
              <a:t> </a:t>
            </a:r>
            <a:r>
              <a:rPr lang="en-US" sz="2600" dirty="0" err="1"/>
              <a:t>proposti</a:t>
            </a:r>
            <a:r>
              <a:rPr lang="en-US" sz="2600" dirty="0"/>
              <a:t> da </a:t>
            </a:r>
            <a:r>
              <a:rPr lang="en-US" sz="2600" dirty="0" err="1"/>
              <a:t>organismi</a:t>
            </a:r>
            <a:r>
              <a:rPr lang="en-US" sz="2600" dirty="0"/>
              <a:t> </a:t>
            </a:r>
            <a:r>
              <a:rPr lang="en-US" sz="2600" dirty="0" err="1"/>
              <a:t>culturali</a:t>
            </a:r>
            <a:r>
              <a:rPr lang="en-US" sz="2600" dirty="0"/>
              <a:t> (</a:t>
            </a:r>
            <a:r>
              <a:rPr lang="en-US" sz="2600" dirty="0" err="1"/>
              <a:t>orchestre</a:t>
            </a:r>
            <a:r>
              <a:rPr lang="en-US" sz="2600" dirty="0"/>
              <a:t>)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coinvolgono</a:t>
            </a:r>
            <a:r>
              <a:rPr lang="en-US" sz="2600" dirty="0"/>
              <a:t> </a:t>
            </a:r>
            <a:r>
              <a:rPr lang="en-US" sz="2600" dirty="0" err="1"/>
              <a:t>artisti</a:t>
            </a:r>
            <a:r>
              <a:rPr lang="en-US" sz="2600" dirty="0"/>
              <a:t> da </a:t>
            </a:r>
            <a:r>
              <a:rPr lang="en-US" sz="2600" dirty="0" err="1"/>
              <a:t>almeno</a:t>
            </a:r>
            <a:r>
              <a:rPr lang="en-US" sz="2600" dirty="0"/>
              <a:t> 20 </a:t>
            </a:r>
            <a:r>
              <a:rPr lang="en-US" sz="2600" dirty="0" err="1"/>
              <a:t>Paesi</a:t>
            </a:r>
            <a:r>
              <a:rPr lang="en-US" sz="2600" dirty="0"/>
              <a:t> – a cui </a:t>
            </a:r>
            <a:r>
              <a:rPr lang="en-US" sz="2600" dirty="0" err="1"/>
              <a:t>mirano</a:t>
            </a:r>
            <a:r>
              <a:rPr lang="en-US" sz="2600" dirty="0"/>
              <a:t> ad </a:t>
            </a:r>
            <a:r>
              <a:rPr lang="en-US" sz="2600" dirty="0" err="1"/>
              <a:t>offrire</a:t>
            </a:r>
            <a:r>
              <a:rPr lang="en-US" sz="2600" dirty="0"/>
              <a:t> </a:t>
            </a:r>
            <a:r>
              <a:rPr lang="en-US" sz="2600" dirty="0" err="1"/>
              <a:t>formazione</a:t>
            </a:r>
            <a:r>
              <a:rPr lang="en-US" sz="2600" dirty="0"/>
              <a:t>, </a:t>
            </a:r>
            <a:r>
              <a:rPr lang="en-US" sz="2600" dirty="0" err="1"/>
              <a:t>professionalizzazione</a:t>
            </a:r>
            <a:r>
              <a:rPr lang="en-US" sz="2600" dirty="0"/>
              <a:t> e </a:t>
            </a:r>
            <a:r>
              <a:rPr lang="en-US" sz="2600" dirty="0" err="1"/>
              <a:t>opportunità</a:t>
            </a:r>
            <a:r>
              <a:rPr lang="en-US" sz="2600" dirty="0"/>
              <a:t> di performance per </a:t>
            </a:r>
            <a:r>
              <a:rPr lang="en-US" sz="2600" dirty="0" err="1"/>
              <a:t>giovani</a:t>
            </a:r>
            <a:r>
              <a:rPr lang="en-US" sz="2600" dirty="0"/>
              <a:t> </a:t>
            </a:r>
            <a:r>
              <a:rPr lang="en-US" sz="2600" dirty="0" err="1"/>
              <a:t>artisti</a:t>
            </a:r>
            <a:r>
              <a:rPr lang="en-US" sz="2600" dirty="0"/>
              <a:t> con alto </a:t>
            </a:r>
            <a:r>
              <a:rPr lang="en-US" sz="2600" dirty="0" err="1"/>
              <a:t>potenziale</a:t>
            </a:r>
            <a:endParaRPr lang="en-US" sz="2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26332" y="3587930"/>
            <a:ext cx="5233851" cy="32624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644BA4"/>
                </a:solidFill>
                <a:latin typeface="Helvetica" panose="020B0604020202020204" pitchFamily="34" charset="0"/>
              </a:rPr>
              <a:t>Priorità</a:t>
            </a:r>
          </a:p>
          <a:p>
            <a:r>
              <a:rPr lang="it-IT" sz="2600" dirty="0"/>
              <a:t>Sostenere lo sviluppo delle capacità e la </a:t>
            </a:r>
            <a:r>
              <a:rPr lang="it-IT" sz="2600" dirty="0" err="1"/>
              <a:t>professionalizzazionedi</a:t>
            </a:r>
            <a:r>
              <a:rPr lang="it-IT" sz="2600" dirty="0"/>
              <a:t> giovani musicisti di grande talento, fornire </a:t>
            </a:r>
            <a:r>
              <a:rPr lang="it-IT" sz="2600" dirty="0" err="1"/>
              <a:t>loropercorsi</a:t>
            </a:r>
            <a:r>
              <a:rPr lang="it-IT" sz="2600" dirty="0"/>
              <a:t> di sviluppo di carriera di alto livello </a:t>
            </a:r>
            <a:r>
              <a:rPr lang="it-IT" sz="2600" dirty="0" err="1"/>
              <a:t>attraversoopportunità</a:t>
            </a:r>
            <a:r>
              <a:rPr lang="it-IT" sz="2600" dirty="0"/>
              <a:t> di reclutamento, formazione e performance</a:t>
            </a:r>
          </a:p>
        </p:txBody>
      </p:sp>
    </p:spTree>
    <p:extLst>
      <p:ext uri="{BB962C8B-B14F-4D97-AF65-F5344CB8AC3E}">
        <p14:creationId xmlns:p14="http://schemas.microsoft.com/office/powerpoint/2010/main" val="1368877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Tematiche cross-settoriali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771292" y="3556148"/>
            <a:ext cx="10182173" cy="584775"/>
          </a:xfrm>
          <a:prstGeom prst="rect">
            <a:avLst/>
          </a:prstGeom>
          <a:solidFill>
            <a:srgbClr val="FF9933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Uguaglianza di genere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168433"/>
            <a:ext cx="10182173" cy="5834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Inclusione e diversità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47DD0F9D-93F6-44B5-BC39-A0287DF81E79}"/>
              </a:ext>
            </a:extLst>
          </p:cNvPr>
          <p:cNvSpPr/>
          <p:nvPr/>
        </p:nvSpPr>
        <p:spPr>
          <a:xfrm>
            <a:off x="8055429" y="2499360"/>
            <a:ext cx="3851564" cy="1898468"/>
          </a:xfrm>
          <a:prstGeom prst="triangle">
            <a:avLst>
              <a:gd name="adj" fmla="val 52750"/>
            </a:avLst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</a:rPr>
              <a:t>Devono essere affrontate da tutti i progetti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7" y="5090538"/>
            <a:ext cx="10182173" cy="584775"/>
          </a:xfrm>
          <a:prstGeom prst="rect">
            <a:avLst/>
          </a:prstGeom>
          <a:solidFill>
            <a:srgbClr val="00CC99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Sostenibilità ambientale</a:t>
            </a:r>
          </a:p>
        </p:txBody>
      </p:sp>
    </p:spTree>
    <p:extLst>
      <p:ext uri="{BB962C8B-B14F-4D97-AF65-F5344CB8AC3E}">
        <p14:creationId xmlns:p14="http://schemas.microsoft.com/office/powerpoint/2010/main" val="2639411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F876A-4ACE-497A-9F0F-4FCD02BCEC5A}"/>
              </a:ext>
            </a:extLst>
          </p:cNvPr>
          <p:cNvSpPr txBox="1"/>
          <p:nvPr/>
        </p:nvSpPr>
        <p:spPr>
          <a:xfrm>
            <a:off x="839788" y="3416811"/>
            <a:ext cx="9288279" cy="255454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644BA4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Cofinanziamento europeo massimo per progetto approvato: 1.800.000</a:t>
            </a:r>
          </a:p>
          <a:p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  <a:p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Da 3 a 5 progetti selezionati</a:t>
            </a:r>
          </a:p>
          <a:p>
            <a:endParaRPr lang="it-IT" sz="3200" b="1" dirty="0">
              <a:solidFill>
                <a:srgbClr val="644BA4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06BBBB-916B-4E13-A737-D58A5E205BB7}"/>
              </a:ext>
            </a:extLst>
          </p:cNvPr>
          <p:cNvSpPr/>
          <p:nvPr/>
        </p:nvSpPr>
        <p:spPr>
          <a:xfrm>
            <a:off x="839788" y="2046001"/>
            <a:ext cx="9288279" cy="888787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44B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Budget totale</a:t>
            </a:r>
          </a:p>
          <a:p>
            <a:pPr algn="ctr"/>
            <a:r>
              <a:rPr lang="it-IT" sz="3200" b="1" dirty="0">
                <a:solidFill>
                  <a:srgbClr val="644BA4"/>
                </a:solidFill>
                <a:latin typeface="Helvetica" panose="020B0604020202020204" pitchFamily="34" charset="0"/>
              </a:rPr>
              <a:t>5.400.000 (per 3 anni)</a:t>
            </a:r>
          </a:p>
        </p:txBody>
      </p:sp>
    </p:spTree>
    <p:extLst>
      <p:ext uri="{BB962C8B-B14F-4D97-AF65-F5344CB8AC3E}">
        <p14:creationId xmlns:p14="http://schemas.microsoft.com/office/powerpoint/2010/main" val="4020877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Condizioni di finanziamento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Monobeneficiario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: 1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singola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organizzazione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nel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 “consortium”.</a:t>
            </a:r>
          </a:p>
          <a:p>
            <a:endParaRPr lang="it-IT" sz="3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Durata: </a:t>
            </a:r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max</a:t>
            </a: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 36 mesi</a:t>
            </a:r>
          </a:p>
          <a:p>
            <a:endParaRPr lang="it-IT" sz="3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Finanziamento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: max 40% del budget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totale</a:t>
            </a:r>
            <a:endParaRPr lang="en-US" sz="3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en-US" sz="3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Lump</a:t>
            </a: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sums</a:t>
            </a: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 (costi forfettari)</a:t>
            </a:r>
          </a:p>
        </p:txBody>
      </p:sp>
    </p:spTree>
    <p:extLst>
      <p:ext uri="{BB962C8B-B14F-4D97-AF65-F5344CB8AC3E}">
        <p14:creationId xmlns:p14="http://schemas.microsoft.com/office/powerpoint/2010/main" val="40954877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Pagamenti del progetto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770224" y="2337809"/>
            <a:ext cx="1674667" cy="42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90231" y="1982085"/>
            <a:ext cx="2275068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2060"/>
                </a:solidFill>
              </a:rPr>
              <a:t>PROJECT START</a:t>
            </a:r>
          </a:p>
          <a:p>
            <a:r>
              <a:rPr lang="it-IT" dirty="0">
                <a:solidFill>
                  <a:srgbClr val="002060"/>
                </a:solidFill>
              </a:rPr>
              <a:t>30% of the </a:t>
            </a:r>
            <a:r>
              <a:rPr lang="it-IT" dirty="0" err="1">
                <a:solidFill>
                  <a:srgbClr val="002060"/>
                </a:solidFill>
              </a:rPr>
              <a:t>grant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66911" y="1982085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12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First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8772525" y="3314701"/>
            <a:ext cx="533400" cy="1271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566911" y="4767920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AFTER 24 MONTHS</a:t>
            </a:r>
          </a:p>
          <a:p>
            <a:r>
              <a:rPr lang="it-IT" dirty="0"/>
              <a:t>30%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/>
              <a:t>Second </a:t>
            </a:r>
            <a:r>
              <a:rPr lang="it-IT" dirty="0" err="1"/>
              <a:t>Annual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4770224" y="4886324"/>
            <a:ext cx="1773451" cy="456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413761" y="4539494"/>
            <a:ext cx="2139064" cy="115050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/>
              <a:t>PROJECT END</a:t>
            </a:r>
          </a:p>
          <a:p>
            <a:r>
              <a:rPr lang="it-IT" dirty="0"/>
              <a:t>10% of the </a:t>
            </a:r>
            <a:r>
              <a:rPr lang="it-IT" dirty="0" err="1"/>
              <a:t>grant</a:t>
            </a:r>
            <a:endParaRPr lang="it-IT" dirty="0"/>
          </a:p>
          <a:p>
            <a:r>
              <a:rPr lang="it-IT" dirty="0" err="1"/>
              <a:t>Final</a:t>
            </a:r>
            <a:r>
              <a:rPr lang="it-IT" dirty="0"/>
              <a:t> Report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4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09" y="197723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Application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form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773" y="1065315"/>
            <a:ext cx="117313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Accessibile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attraverso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ricerca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sezione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Search Funding &amp; Tenders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Informazioni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amministrative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relative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agli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partecipanti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direttamente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on line;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B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Descrizione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tecnica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progetto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PDF;</a:t>
            </a:r>
          </a:p>
          <a:p>
            <a:endParaRPr lang="it-IT" sz="24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Roboto" panose="020B0604020202020204" pitchFamily="2" charset="0"/>
              </a:rPr>
              <a:t>Allegati</a:t>
            </a:r>
            <a:r>
              <a:rPr lang="it-IT" sz="2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Detailed budget table da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scaricare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compilare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ricaricare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in format XLS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Lista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precedenti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template è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disponibile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nella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 Parte B – ultima </a:t>
            </a:r>
            <a:r>
              <a:rPr lang="en-US" sz="2400" dirty="0" err="1">
                <a:solidFill>
                  <a:srgbClr val="000000"/>
                </a:solidFill>
                <a:latin typeface="Roboto" panose="020B0604020202020204" pitchFamily="2" charset="0"/>
              </a:rPr>
              <a:t>pagina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Roboto" panose="020B0604020202020204" pitchFamily="2" charset="0"/>
              </a:rPr>
              <a:t>CVs </a:t>
            </a:r>
            <a:r>
              <a:rPr lang="en-US" sz="2800" b="1" dirty="0" err="1">
                <a:solidFill>
                  <a:srgbClr val="7030A0"/>
                </a:solidFill>
                <a:latin typeface="Roboto" panose="020B0604020202020204" pitchFamily="2" charset="0"/>
              </a:rPr>
              <a:t>degli</a:t>
            </a:r>
            <a:r>
              <a:rPr lang="en-US" sz="2800" b="1" dirty="0">
                <a:solidFill>
                  <a:srgbClr val="7030A0"/>
                </a:solidFill>
                <a:latin typeface="Roboto" panose="020B0604020202020204" pitchFamily="2" charset="0"/>
              </a:rPr>
              <a:t> staff </a:t>
            </a:r>
            <a:r>
              <a:rPr lang="en-US" sz="2800" b="1" dirty="0" err="1">
                <a:solidFill>
                  <a:srgbClr val="7030A0"/>
                </a:solidFill>
                <a:latin typeface="Roboto" panose="020B0604020202020204" pitchFamily="2" charset="0"/>
              </a:rPr>
              <a:t>artistici</a:t>
            </a:r>
            <a:endParaRPr lang="en-US" sz="2800" b="1" dirty="0">
              <a:solidFill>
                <a:srgbClr val="7030A0"/>
              </a:solidFill>
              <a:latin typeface="Roboto" panose="020B0604020202020204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en-US" sz="24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Roboto" panose="020B0604020202020204" pitchFamily="2" charset="0"/>
              </a:rPr>
              <a:t>Part C</a:t>
            </a:r>
            <a:r>
              <a:rPr lang="en-US" sz="2400" dirty="0">
                <a:solidFill>
                  <a:srgbClr val="000000"/>
                </a:solidFill>
                <a:latin typeface="Roboto" panose="020B0604020202020204" pitchFamily="2" charset="0"/>
              </a:rPr>
              <a:t>. </a:t>
            </a:r>
            <a:r>
              <a:rPr lang="en-US" sz="2400" b="1" dirty="0">
                <a:solidFill>
                  <a:srgbClr val="7030A0"/>
                </a:solidFill>
                <a:latin typeface="Roboto" panose="020B0604020202020204" pitchFamily="2" charset="0"/>
              </a:rPr>
              <a:t>Non </a:t>
            </a:r>
            <a:r>
              <a:rPr lang="en-US" sz="2400" b="1" dirty="0" err="1">
                <a:solidFill>
                  <a:srgbClr val="7030A0"/>
                </a:solidFill>
                <a:latin typeface="Roboto" panose="020B0604020202020204" pitchFamily="2" charset="0"/>
              </a:rPr>
              <a:t>applicabile</a:t>
            </a:r>
            <a:endParaRPr lang="it-IT" sz="2400" b="1" dirty="0">
              <a:solidFill>
                <a:srgbClr val="7030A0"/>
              </a:solidFill>
              <a:latin typeface="Roboto" panose="020B0604020202020204" pitchFamily="2" charset="0"/>
            </a:endParaRPr>
          </a:p>
        </p:txBody>
      </p:sp>
      <p:sp>
        <p:nvSpPr>
          <p:cNvPr id="3" name="Esplosione 1 2"/>
          <p:cNvSpPr/>
          <p:nvPr/>
        </p:nvSpPr>
        <p:spPr>
          <a:xfrm>
            <a:off x="4654633" y="4122914"/>
            <a:ext cx="2597727" cy="1652155"/>
          </a:xfrm>
          <a:prstGeom prst="irregularSeal1">
            <a:avLst/>
          </a:prstGeom>
          <a:solidFill>
            <a:srgbClr val="644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Specifico per questo bando!</a:t>
            </a:r>
          </a:p>
        </p:txBody>
      </p:sp>
    </p:spTree>
    <p:extLst>
      <p:ext uri="{BB962C8B-B14F-4D97-AF65-F5344CB8AC3E}">
        <p14:creationId xmlns:p14="http://schemas.microsoft.com/office/powerpoint/2010/main" val="38500031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Descrizione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tecnica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 del </a:t>
            </a:r>
            <a:r>
              <a:rPr lang="en-US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progetto</a:t>
            </a:r>
            <a:r>
              <a:rPr lang="en-US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: Work packages</a:t>
            </a:r>
            <a:endParaRPr lang="it-IT" b="1" dirty="0">
              <a:solidFill>
                <a:srgbClr val="644BA4"/>
              </a:solidFill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3110" y="1680754"/>
            <a:ext cx="43717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Ogni</a:t>
            </a:r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 Work Package </a:t>
            </a:r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deve</a:t>
            </a:r>
            <a:r>
              <a:rPr lang="en-US" sz="2600" b="1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contenere</a:t>
            </a:r>
            <a:r>
              <a:rPr lang="en-US" sz="26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endParaRPr lang="en-US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Obiettivo/risultato atteso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expected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outcome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Lista delle attività (List of the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activities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Traguardi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Milestones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Risultati finali -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Deliverables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outputs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52160" y="1680754"/>
            <a:ext cx="47984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0000"/>
                </a:solidFill>
                <a:latin typeface="Roboto" panose="020B0604020202020204" pitchFamily="2" charset="0"/>
              </a:rPr>
              <a:t>Esempi di Work </a:t>
            </a:r>
            <a:r>
              <a:rPr lang="it-IT" sz="2600" b="1" dirty="0" err="1">
                <a:solidFill>
                  <a:srgbClr val="000000"/>
                </a:solidFill>
                <a:latin typeface="Roboto" panose="020B0604020202020204" pitchFamily="2" charset="0"/>
              </a:rPr>
              <a:t>Packages</a:t>
            </a:r>
            <a:endParaRPr lang="it-IT" sz="2600" b="1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Project Management, </a:t>
            </a:r>
            <a:r>
              <a:rPr lang="it-IT" sz="2600" i="1" dirty="0">
                <a:solidFill>
                  <a:srgbClr val="000000"/>
                </a:solidFill>
                <a:latin typeface="Roboto" panose="020B0604020202020204" pitchFamily="2" charset="0"/>
              </a:rPr>
              <a:t>obbligatorio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Artistic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creative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expression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Capacity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building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Selection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Mobility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circulation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Audience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development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Communication</a:t>
            </a:r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 and </a:t>
            </a:r>
            <a:r>
              <a:rPr lang="it-IT" sz="2600" dirty="0" err="1">
                <a:solidFill>
                  <a:srgbClr val="000000"/>
                </a:solidFill>
                <a:latin typeface="Roboto" panose="020B0604020202020204" pitchFamily="2" charset="0"/>
              </a:rPr>
              <a:t>dissemination</a:t>
            </a:r>
            <a:endParaRPr lang="it-IT" sz="26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r>
              <a:rPr lang="it-IT" sz="2600" dirty="0">
                <a:solidFill>
                  <a:srgbClr val="000000"/>
                </a:solidFill>
                <a:latin typeface="Roboto" panose="020B0604020202020204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7588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3562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Risultati attesi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40526" y="1733006"/>
            <a:ext cx="10075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L’azione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supporta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 circa 130 </a:t>
            </a:r>
            <a:r>
              <a:rPr lang="en-US" sz="3200" dirty="0" err="1">
                <a:solidFill>
                  <a:srgbClr val="000000"/>
                </a:solidFill>
                <a:latin typeface="Roboto" panose="020B0604020202020204" pitchFamily="2" charset="0"/>
              </a:rPr>
              <a:t>progetti</a:t>
            </a:r>
            <a:r>
              <a:rPr lang="en-US" sz="3200" dirty="0">
                <a:solidFill>
                  <a:srgbClr val="000000"/>
                </a:solidFill>
                <a:latin typeface="Roboto" panose="020B0604020202020204" pitchFamily="2" charset="0"/>
              </a:rPr>
              <a:t>.</a:t>
            </a:r>
          </a:p>
          <a:p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Questa azione dovrebbe: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favorire la </a:t>
            </a:r>
            <a:r>
              <a:rPr lang="it-IT" sz="3200" b="1" dirty="0">
                <a:solidFill>
                  <a:srgbClr val="000000"/>
                </a:solidFill>
                <a:latin typeface="Roboto" panose="020B0604020202020204" pitchFamily="2" charset="0"/>
              </a:rPr>
              <a:t>cooperazione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 tra organizzazioni attive nel campo della cultura;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aumentare la </a:t>
            </a:r>
            <a:r>
              <a:rPr lang="it-IT" sz="3200" b="1" dirty="0">
                <a:solidFill>
                  <a:srgbClr val="000000"/>
                </a:solidFill>
                <a:latin typeface="Roboto" panose="020B0604020202020204" pitchFamily="2" charset="0"/>
              </a:rPr>
              <a:t>dimensione europea </a:t>
            </a: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di creazione e circolazione di contenuti artistici europei;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rgbClr val="000000"/>
                </a:solidFill>
                <a:latin typeface="Roboto" panose="020B0604020202020204" pitchFamily="2" charset="0"/>
              </a:rPr>
              <a:t>incoraggiare lo sviluppo, la sperimentazione, la diffusione o applicazione di </a:t>
            </a:r>
            <a:r>
              <a:rPr lang="it-IT" sz="3200" b="1" dirty="0">
                <a:solidFill>
                  <a:srgbClr val="000000"/>
                </a:solidFill>
                <a:latin typeface="Roboto" panose="020B0604020202020204" pitchFamily="2" charset="0"/>
              </a:rPr>
              <a:t>pratiche nuove e innovative.</a:t>
            </a:r>
            <a:endParaRPr lang="en-US" sz="3200" b="1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68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eleggibilità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legalmente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riconosciuti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pubblici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o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privati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Residenti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e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ufficialmente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registrati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in un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Paese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Roboto" panose="020B0604020202020204" pitchFamily="2" charset="0"/>
              </a:rPr>
              <a:t>eleggibile</a:t>
            </a:r>
            <a:r>
              <a:rPr lang="en-US" sz="3400" dirty="0">
                <a:solidFill>
                  <a:srgbClr val="000000"/>
                </a:solidFill>
                <a:latin typeface="Roboto" panose="020B0604020202020204" pitchFamily="2" charset="0"/>
              </a:rPr>
              <a:t>: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Stati membri dell'UE</a:t>
            </a:r>
          </a:p>
          <a:p>
            <a:pPr marL="1177200" indent="-457200">
              <a:buFont typeface="Wingdings" panose="05000000000000000000" pitchFamily="2" charset="2"/>
              <a:buChar char="q"/>
            </a:pPr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Paesi non UE ammissibili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C. </a:t>
            </a:r>
            <a:r>
              <a:rPr lang="it-IT" sz="3400" b="1" dirty="0">
                <a:solidFill>
                  <a:srgbClr val="7030A0"/>
                </a:solidFill>
                <a:latin typeface="Roboto" panose="020B0604020202020204" pitchFamily="2" charset="0"/>
              </a:rPr>
              <a:t>Singoli richiedenti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D. Leader: esistenza giuridica per almeno 2 anni alla data del termine di presentazione delle domande</a:t>
            </a:r>
          </a:p>
          <a:p>
            <a:r>
              <a:rPr lang="it-IT" sz="3400" dirty="0">
                <a:solidFill>
                  <a:srgbClr val="000000"/>
                </a:solidFill>
                <a:latin typeface="Roboto" panose="020B0604020202020204" pitchFamily="2" charset="0"/>
              </a:rPr>
              <a:t>D. Periodo di eleggibilità: </a:t>
            </a:r>
            <a:r>
              <a:rPr lang="it-IT" sz="3400" b="1" dirty="0">
                <a:solidFill>
                  <a:srgbClr val="7030A0"/>
                </a:solidFill>
                <a:latin typeface="Roboto" panose="020B0604020202020204" pitchFamily="2" charset="0"/>
              </a:rPr>
              <a:t>36 mesi</a:t>
            </a:r>
          </a:p>
        </p:txBody>
      </p:sp>
    </p:spTree>
    <p:extLst>
      <p:ext uri="{BB962C8B-B14F-4D97-AF65-F5344CB8AC3E}">
        <p14:creationId xmlns:p14="http://schemas.microsoft.com/office/powerpoint/2010/main" val="21736363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 di valutazione (Award </a:t>
            </a:r>
            <a:r>
              <a:rPr lang="it-IT" b="1" dirty="0" err="1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criteria</a:t>
            </a:r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4716"/>
              </p:ext>
            </p:extLst>
          </p:nvPr>
        </p:nvGraphicFramePr>
        <p:xfrm>
          <a:off x="1227907" y="1645922"/>
          <a:ext cx="9884229" cy="442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4743">
                  <a:extLst>
                    <a:ext uri="{9D8B030D-6E8A-4147-A177-3AD203B41FA5}">
                      <a16:colId xmlns:a16="http://schemas.microsoft.com/office/drawing/2014/main" val="368492874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2167704591"/>
                    </a:ext>
                  </a:extLst>
                </a:gridCol>
                <a:gridCol w="3294743">
                  <a:extLst>
                    <a:ext uri="{9D8B030D-6E8A-4147-A177-3AD203B41FA5}">
                      <a16:colId xmlns:a16="http://schemas.microsoft.com/office/drawing/2014/main" val="191430186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it-IT" dirty="0"/>
                        <a:t>AWARD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MINIMUM PASS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MAXIMUM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4731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4262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of content and activities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7699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143766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8883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r>
                        <a:rPr lang="it-IT" sz="2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(pass) </a:t>
                      </a:r>
                      <a:r>
                        <a:rPr lang="it-IT" sz="2400" b="1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7161"/>
                  </a:ext>
                </a:extLst>
              </a:tr>
            </a:tbl>
          </a:graphicData>
        </a:graphic>
      </p:graphicFrame>
      <p:sp>
        <p:nvSpPr>
          <p:cNvPr id="4" name="Esplosione 2 3"/>
          <p:cNvSpPr/>
          <p:nvPr/>
        </p:nvSpPr>
        <p:spPr>
          <a:xfrm>
            <a:off x="9344025" y="390525"/>
            <a:ext cx="2581275" cy="167640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Soglia minima 70 punti</a:t>
            </a:r>
          </a:p>
        </p:txBody>
      </p:sp>
    </p:spTree>
    <p:extLst>
      <p:ext uri="{BB962C8B-B14F-4D97-AF65-F5344CB8AC3E}">
        <p14:creationId xmlns:p14="http://schemas.microsoft.com/office/powerpoint/2010/main" val="796019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486058" y="1149069"/>
            <a:ext cx="3535680" cy="769441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dirty="0" err="1"/>
              <a:t>Relevance</a:t>
            </a:r>
            <a:endParaRPr lang="it-IT" sz="5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6058" y="2625505"/>
            <a:ext cx="3535680" cy="1754326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 err="1"/>
              <a:t>Quality</a:t>
            </a:r>
            <a:r>
              <a:rPr lang="it-IT" sz="3600" dirty="0"/>
              <a:t> of</a:t>
            </a:r>
          </a:p>
          <a:p>
            <a:r>
              <a:rPr lang="it-IT" sz="3600" dirty="0" err="1"/>
              <a:t>content</a:t>
            </a:r>
            <a:r>
              <a:rPr lang="it-IT" sz="3600" dirty="0"/>
              <a:t> and</a:t>
            </a:r>
          </a:p>
          <a:p>
            <a:r>
              <a:rPr lang="it-IT" sz="3600" dirty="0" err="1"/>
              <a:t>activities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48497" y="1273193"/>
            <a:ext cx="7520143" cy="34163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Rilevanza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proposta</a:t>
            </a:r>
            <a:r>
              <a:rPr lang="en-US" sz="2400" dirty="0"/>
              <a:t> </a:t>
            </a:r>
            <a:r>
              <a:rPr lang="en-US" sz="2400" dirty="0" err="1"/>
              <a:t>rispetto</a:t>
            </a:r>
            <a:r>
              <a:rPr lang="en-US" sz="2400" dirty="0"/>
              <a:t> </a:t>
            </a:r>
            <a:r>
              <a:rPr lang="en-US" sz="2400" dirty="0" err="1"/>
              <a:t>agli</a:t>
            </a:r>
            <a:r>
              <a:rPr lang="en-US" sz="2400" dirty="0"/>
              <a:t> </a:t>
            </a:r>
            <a:r>
              <a:rPr lang="en-US" sz="2400" dirty="0" err="1"/>
              <a:t>obiettivi</a:t>
            </a:r>
            <a:r>
              <a:rPr lang="en-US" sz="2400" dirty="0"/>
              <a:t> e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priorità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Basato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chiara</a:t>
            </a:r>
            <a:r>
              <a:rPr lang="en-US" sz="2400" dirty="0"/>
              <a:t> e </a:t>
            </a:r>
            <a:r>
              <a:rPr lang="en-US" sz="2400" dirty="0" err="1"/>
              <a:t>adeguata</a:t>
            </a:r>
            <a:r>
              <a:rPr lang="en-US" sz="2400" dirty="0"/>
              <a:t> </a:t>
            </a:r>
            <a:r>
              <a:rPr lang="en-US" sz="2400" dirty="0" err="1"/>
              <a:t>analisi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bisogni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Indirizzato verso le tematiche cross-settoriali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Ha un valore aggiunto europeo (rappresentanza, settore, estensione geografica e copertura equilibrata di Europa creativa)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Ha il potenziale per agire come promotore e ambasciatore dei valori europei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08720" y="4813637"/>
            <a:ext cx="10877005" cy="156966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b="1" dirty="0">
                <a:solidFill>
                  <a:srgbClr val="7030A0"/>
                </a:solidFill>
              </a:rPr>
              <a:t>Eccellenza artistica complessiva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Metodologia appropriata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 Target groups </a:t>
            </a:r>
            <a:r>
              <a:rPr lang="en-US" sz="2400" dirty="0" err="1"/>
              <a:t>beneficeranno</a:t>
            </a:r>
            <a:r>
              <a:rPr lang="en-US" sz="2400" dirty="0"/>
              <a:t> </a:t>
            </a:r>
            <a:r>
              <a:rPr lang="en-US" sz="2400" dirty="0" err="1"/>
              <a:t>concretamente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Coerenza</a:t>
            </a:r>
            <a:r>
              <a:rPr lang="en-US" sz="2400" dirty="0"/>
              <a:t> del design di </a:t>
            </a:r>
            <a:r>
              <a:rPr lang="en-US" sz="2400" dirty="0" err="1"/>
              <a:t>progetto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99195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AWARD CRITERIA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1486" y="1889760"/>
            <a:ext cx="2406732" cy="954107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Project</a:t>
            </a:r>
          </a:p>
          <a:p>
            <a:r>
              <a:rPr lang="it-IT" sz="2800" dirty="0"/>
              <a:t>Management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8497" y="4245429"/>
            <a:ext cx="2435030" cy="523220"/>
          </a:xfrm>
          <a:prstGeom prst="rect">
            <a:avLst/>
          </a:prstGeom>
          <a:solidFill>
            <a:srgbClr val="99CC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/>
              <a:t>Dissemination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09555" y="1889760"/>
            <a:ext cx="7794469" cy="246221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200" dirty="0"/>
              <a:t>Appropriata struttura di </a:t>
            </a:r>
            <a:r>
              <a:rPr lang="it-IT" sz="2200" dirty="0" err="1"/>
              <a:t>governance</a:t>
            </a:r>
            <a:r>
              <a:rPr lang="it-IT" sz="2200" dirty="0"/>
              <a:t> 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Budget del progetto efficace con risorse allocate in modo appropriato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Team di progetto, personale e risorse esterne appropriati (</a:t>
            </a:r>
            <a:r>
              <a:rPr lang="it-IT" sz="2200" b="1" dirty="0">
                <a:solidFill>
                  <a:srgbClr val="7030A0"/>
                </a:solidFill>
              </a:rPr>
              <a:t>CV degli staff artistici</a:t>
            </a:r>
            <a:r>
              <a:rPr lang="it-IT" sz="2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200" dirty="0"/>
              <a:t>Qualità delle misure pianificate per garantire l'attuazione del progetto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09555" y="4245429"/>
            <a:ext cx="7794469" cy="19389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Il progetto innesca cambiamento e innovazione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Strategie di comunicazione e diffusione: portata e impatto su gruppi di target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Sostenibilità e impatto a lungo termine dei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6533872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Cronologia e scadenze</a:t>
            </a:r>
          </a:p>
        </p:txBody>
      </p:sp>
      <p:sp>
        <p:nvSpPr>
          <p:cNvPr id="3" name="Pentagono 2"/>
          <p:cNvSpPr/>
          <p:nvPr/>
        </p:nvSpPr>
        <p:spPr>
          <a:xfrm>
            <a:off x="600891" y="2272937"/>
            <a:ext cx="2137955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Pubblicazione del bando</a:t>
            </a:r>
          </a:p>
        </p:txBody>
      </p:sp>
      <p:sp>
        <p:nvSpPr>
          <p:cNvPr id="5" name="Pentagono 4"/>
          <p:cNvSpPr/>
          <p:nvPr/>
        </p:nvSpPr>
        <p:spPr>
          <a:xfrm>
            <a:off x="2755824" y="2255520"/>
            <a:ext cx="2061896" cy="1480457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Scadenza</a:t>
            </a:r>
          </a:p>
        </p:txBody>
      </p:sp>
      <p:sp>
        <p:nvSpPr>
          <p:cNvPr id="6" name="Pentagono 5"/>
          <p:cNvSpPr/>
          <p:nvPr/>
        </p:nvSpPr>
        <p:spPr>
          <a:xfrm>
            <a:off x="4791956" y="2272937"/>
            <a:ext cx="2089610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Valutazione</a:t>
            </a:r>
          </a:p>
        </p:txBody>
      </p:sp>
      <p:sp>
        <p:nvSpPr>
          <p:cNvPr id="8" name="Pentagono 7"/>
          <p:cNvSpPr/>
          <p:nvPr/>
        </p:nvSpPr>
        <p:spPr>
          <a:xfrm>
            <a:off x="6881747" y="2290354"/>
            <a:ext cx="1985134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Selezione dei risultati</a:t>
            </a:r>
          </a:p>
        </p:txBody>
      </p:sp>
      <p:sp>
        <p:nvSpPr>
          <p:cNvPr id="9" name="Pentagono 8"/>
          <p:cNvSpPr/>
          <p:nvPr/>
        </p:nvSpPr>
        <p:spPr>
          <a:xfrm>
            <a:off x="8866881" y="2272937"/>
            <a:ext cx="2192357" cy="1480457"/>
          </a:xfrm>
          <a:prstGeom prst="homePlate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Firma del Grant Agreement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17303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36418" y="5373189"/>
            <a:ext cx="1817513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8 giugno 21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186122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462645" y="5373189"/>
            <a:ext cx="185978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26 agosto 21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526964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12662" y="5408024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Settembre 21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7308858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696858" y="5434149"/>
            <a:ext cx="1793965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Ottobre 21 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9569953" y="3500846"/>
            <a:ext cx="569967" cy="186363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8866881" y="5409810"/>
            <a:ext cx="1940456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Nov. – Dic. 2021</a:t>
            </a:r>
          </a:p>
        </p:txBody>
      </p:sp>
    </p:spTree>
    <p:extLst>
      <p:ext uri="{BB962C8B-B14F-4D97-AF65-F5344CB8AC3E}">
        <p14:creationId xmlns:p14="http://schemas.microsoft.com/office/powerpoint/2010/main" val="29135649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Riepilogo delle principali caratteristiche specifiche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40526" y="1436914"/>
            <a:ext cx="5059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Roboto" panose="020B0604020202020204" pitchFamily="2" charset="0"/>
              </a:rPr>
              <a:t>Dal punto di vista del contenuto: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Ampia copertura geografica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Eccellenza artistica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Promotori e ambasciatori dei valori UE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Selezione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/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Formazione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/ performance di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giovani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musicisti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grande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talento</a:t>
            </a:r>
            <a:endParaRPr lang="it-IT" sz="28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61166" y="1436914"/>
            <a:ext cx="5155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Roboto" panose="020B0604020202020204" pitchFamily="2" charset="0"/>
              </a:rPr>
              <a:t>Dal punto di vista amministrativo: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Mono-beneficiari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000000"/>
                </a:solidFill>
                <a:latin typeface="Roboto" panose="020B0604020202020204" pitchFamily="2" charset="0"/>
              </a:rPr>
              <a:t>No Part 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CVs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dello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staff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artistico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aggiungere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come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allegato</a:t>
            </a:r>
            <a:endParaRPr lang="en-US" sz="2800" dirty="0">
              <a:solidFill>
                <a:srgbClr val="000000"/>
              </a:solidFill>
              <a:latin typeface="Roboto" panose="020B06040202020202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Artisti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residenti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/di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nazionalità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provenienti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da </a:t>
            </a:r>
            <a:r>
              <a:rPr lang="en-US" sz="2800" b="1" dirty="0">
                <a:solidFill>
                  <a:srgbClr val="7030A0"/>
                </a:solidFill>
                <a:latin typeface="Roboto" panose="020B0604020202020204" pitchFamily="2" charset="0"/>
              </a:rPr>
              <a:t>20 </a:t>
            </a:r>
            <a:r>
              <a:rPr lang="en-US" sz="2800" b="1" dirty="0" err="1">
                <a:solidFill>
                  <a:srgbClr val="7030A0"/>
                </a:solidFill>
                <a:latin typeface="Roboto" panose="020B0604020202020204" pitchFamily="2" charset="0"/>
              </a:rPr>
              <a:t>Paesi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criterio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aggiudicazione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)non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criterio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Roboto" panose="020B0604020202020204" pitchFamily="2" charset="0"/>
              </a:rPr>
              <a:t>ammissibilità</a:t>
            </a:r>
            <a:r>
              <a:rPr lang="en-US" sz="2800" dirty="0">
                <a:solidFill>
                  <a:srgbClr val="000000"/>
                </a:solidFill>
                <a:latin typeface="Roboto" panose="020B0604020202020204" pitchFamily="2" charset="0"/>
              </a:rPr>
              <a:t>) </a:t>
            </a:r>
            <a:endParaRPr lang="it-IT" sz="2800" dirty="0">
              <a:solidFill>
                <a:srgbClr val="000000"/>
              </a:solidFill>
              <a:latin typeface="Robo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52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2183" y="1201783"/>
            <a:ext cx="11286309" cy="4401205"/>
          </a:xfrm>
          <a:prstGeom prst="rect">
            <a:avLst/>
          </a:prstGeom>
          <a:solidFill>
            <a:srgbClr val="FFFF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Roboto" panose="020B0604020202020204"/>
              </a:rPr>
              <a:t>Desk Italia Europa Creativa – Ufficio Cultura</a:t>
            </a:r>
          </a:p>
          <a:p>
            <a:pPr algn="ctr"/>
            <a:r>
              <a:rPr lang="it-IT" sz="2800" dirty="0">
                <a:latin typeface="Roboto" panose="020B0604020202020204"/>
              </a:rPr>
              <a:t>Direzione Generale Creatività Contemporanea</a:t>
            </a:r>
          </a:p>
          <a:p>
            <a:pPr algn="ctr"/>
            <a:r>
              <a:rPr lang="it-IT" sz="2800" dirty="0">
                <a:latin typeface="Roboto" panose="020B0604020202020204"/>
              </a:rPr>
              <a:t>Servizio I – Imprese culturali e creative, moda e design</a:t>
            </a:r>
          </a:p>
          <a:p>
            <a:pPr algn="ctr"/>
            <a:r>
              <a:rPr lang="it-IT" sz="2800" dirty="0">
                <a:latin typeface="Roboto" panose="020B0604020202020204"/>
              </a:rPr>
              <a:t>Via di San Michele, 22 – 00153 Roma</a:t>
            </a:r>
          </a:p>
          <a:p>
            <a:pPr algn="ctr"/>
            <a:endParaRPr lang="it-IT" sz="2800" dirty="0">
              <a:latin typeface="Roboto" panose="020B0604020202020204"/>
            </a:endParaRPr>
          </a:p>
          <a:p>
            <a:pPr algn="ctr"/>
            <a:r>
              <a:rPr lang="it-IT" sz="2800" dirty="0">
                <a:latin typeface="Roboto" panose="020B0604020202020204"/>
              </a:rPr>
              <a:t>Contatti:</a:t>
            </a:r>
          </a:p>
          <a:p>
            <a:pPr algn="ctr"/>
            <a:r>
              <a:rPr lang="it-IT" sz="2800" dirty="0">
                <a:latin typeface="Roboto" panose="020B0604020202020204"/>
                <a:hlinkClick r:id="rId2"/>
              </a:rPr>
              <a:t>europacreativa.cultura@beniculturali.it</a:t>
            </a:r>
            <a:endParaRPr lang="it-IT" sz="2800" dirty="0">
              <a:latin typeface="Roboto" panose="020B0604020202020204"/>
            </a:endParaRPr>
          </a:p>
          <a:p>
            <a:pPr algn="ctr"/>
            <a:r>
              <a:rPr lang="it-IT" sz="2800" dirty="0">
                <a:latin typeface="Roboto" panose="020B0604020202020204"/>
                <a:hlinkClick r:id="rId3"/>
              </a:rPr>
              <a:t>www.europacreativacultura@beniculturali.it</a:t>
            </a:r>
            <a:endParaRPr lang="it-IT" sz="2800" dirty="0">
              <a:latin typeface="Roboto" panose="020B0604020202020204"/>
            </a:endParaRPr>
          </a:p>
          <a:p>
            <a:pPr algn="ctr"/>
            <a:r>
              <a:rPr lang="it-IT" sz="2800" dirty="0" err="1">
                <a:latin typeface="Roboto" panose="020B0604020202020204"/>
              </a:rPr>
              <a:t>FB:creativeeurope</a:t>
            </a:r>
            <a:endParaRPr lang="it-IT" sz="2800" dirty="0">
              <a:latin typeface="Roboto" panose="020B0604020202020204"/>
            </a:endParaRPr>
          </a:p>
          <a:p>
            <a:pPr algn="ctr"/>
            <a:r>
              <a:rPr lang="it-IT" sz="2800" dirty="0">
                <a:latin typeface="Roboto" panose="020B0604020202020204"/>
              </a:rPr>
              <a:t>06 6723 4859 - 2939</a:t>
            </a:r>
          </a:p>
        </p:txBody>
      </p:sp>
    </p:spTree>
    <p:extLst>
      <p:ext uri="{BB962C8B-B14F-4D97-AF65-F5344CB8AC3E}">
        <p14:creationId xmlns:p14="http://schemas.microsoft.com/office/powerpoint/2010/main" val="296707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A7624-DA9E-4531-9355-9B783057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551014"/>
            <a:ext cx="10936576" cy="59805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44BA4"/>
                </a:solidFill>
                <a:latin typeface="Helvetica" panose="020B0604020202020204" pitchFamily="34" charset="0"/>
                <a:ea typeface="+mn-ea"/>
                <a:cs typeface="+mn-cs"/>
              </a:rPr>
              <a:t>Chi può partecipare? Criteri di ammissibilità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3109" y="1262742"/>
            <a:ext cx="10075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Organizzazioni legalmente riconosciute private o pubbliche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Stabilite in uno Stato membro dell'UE o in altri paesi non UE ammissibili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Composizione minima del consorzio (3, 5 o 10 partner) di diversi paesi (a seconda della categoria prescelta)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Il coordinatore (Beneficiario): esistenza giuridica da almeno 2 anni alla data del termine per la presentazione della domanda</a:t>
            </a:r>
          </a:p>
          <a:p>
            <a:pPr marL="514350" indent="-514350">
              <a:buAutoNum type="arabicPeriod"/>
            </a:pPr>
            <a:r>
              <a:rPr lang="it-IT" sz="3000" dirty="0">
                <a:solidFill>
                  <a:srgbClr val="000000"/>
                </a:solidFill>
                <a:latin typeface="Roboto" panose="020B0604020202020204" pitchFamily="2" charset="0"/>
              </a:rPr>
              <a:t>Attività ammissibili (vedere parte 6 del bando)</a:t>
            </a:r>
          </a:p>
        </p:txBody>
      </p:sp>
    </p:spTree>
    <p:extLst>
      <p:ext uri="{BB962C8B-B14F-4D97-AF65-F5344CB8AC3E}">
        <p14:creationId xmlns:p14="http://schemas.microsoft.com/office/powerpoint/2010/main" val="11836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5061</Words>
  <Application>Microsoft Office PowerPoint</Application>
  <PresentationFormat>Widescreen</PresentationFormat>
  <Paragraphs>813</Paragraphs>
  <Slides>86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93" baseType="lpstr">
      <vt:lpstr>Arial</vt:lpstr>
      <vt:lpstr>Calibri</vt:lpstr>
      <vt:lpstr>Calibri Light</vt:lpstr>
      <vt:lpstr>Helvetica</vt:lpstr>
      <vt:lpstr>Roboto</vt:lpstr>
      <vt:lpstr>Wingdings</vt:lpstr>
      <vt:lpstr>Tema di Office</vt:lpstr>
      <vt:lpstr>Presentazione standard di PowerPoint</vt:lpstr>
      <vt:lpstr>Tutte le scadenze</vt:lpstr>
      <vt:lpstr>   European Cooperation projects  Scadenza 7 settembre 2021      </vt:lpstr>
      <vt:lpstr>European Cooperation projects: novità</vt:lpstr>
      <vt:lpstr>Caratteristiche importanti</vt:lpstr>
      <vt:lpstr>Obiettivi e priorità</vt:lpstr>
      <vt:lpstr>Tematiche cross-settoriali</vt:lpstr>
      <vt:lpstr>Risultati attesi</vt:lpstr>
      <vt:lpstr>Chi può partecipare? Criteri di ammissibilità</vt:lpstr>
      <vt:lpstr>Categorie/caratteristiche</vt:lpstr>
      <vt:lpstr>Budget</vt:lpstr>
      <vt:lpstr>Application form</vt:lpstr>
      <vt:lpstr>Descrizione tecnica del progetto: Work packages</vt:lpstr>
      <vt:lpstr>Work packages / activities / deliverables</vt:lpstr>
      <vt:lpstr>Budget table: Lump sums</vt:lpstr>
      <vt:lpstr>Capacità finanziaria e operativa ecriteri di esclusione</vt:lpstr>
      <vt:lpstr>Criteri di valutazione (Award criteria)</vt:lpstr>
      <vt:lpstr>AWARD CRITERIA</vt:lpstr>
      <vt:lpstr>AWARD CRITERIA</vt:lpstr>
      <vt:lpstr>Altre informazioni legali e finanziarie</vt:lpstr>
      <vt:lpstr>Cronologia e scadenze</vt:lpstr>
      <vt:lpstr>   Circulation of European literary works  Scadenza 30 settembre 2021      </vt:lpstr>
      <vt:lpstr>Caratteristiche principali – Parte 1</vt:lpstr>
      <vt:lpstr>Caratteristiche principali – Parte 2</vt:lpstr>
      <vt:lpstr>Risultati attesi</vt:lpstr>
      <vt:lpstr>Obiettivo e priorità</vt:lpstr>
      <vt:lpstr>Tematiche cross-settoriali</vt:lpstr>
      <vt:lpstr>Dimensioni dei progetti</vt:lpstr>
      <vt:lpstr>Budget</vt:lpstr>
      <vt:lpstr>Pagamenti del progetto</vt:lpstr>
      <vt:lpstr>Application form</vt:lpstr>
      <vt:lpstr>Descrizione tecnica del progetto: Work packages</vt:lpstr>
      <vt:lpstr>Budget table: Lump sums</vt:lpstr>
      <vt:lpstr>Chi può partecipare? Candidati eleggibili</vt:lpstr>
      <vt:lpstr>Lingue eleggibili</vt:lpstr>
      <vt:lpstr>Opere letterarie eleggibili</vt:lpstr>
      <vt:lpstr>Criteri di valutazione (Award criteria)</vt:lpstr>
      <vt:lpstr>AWARD CRITERIA</vt:lpstr>
      <vt:lpstr>AWARD CRITERIA</vt:lpstr>
      <vt:lpstr>Cronologia e scadenze</vt:lpstr>
      <vt:lpstr>   European Networks of Cultural and Creative Organisations  Scadenza 26 agosto 2021      </vt:lpstr>
      <vt:lpstr>European Networks of Cultural and Creative Organisations CREA-CULT-2021-NET</vt:lpstr>
      <vt:lpstr>Priorità</vt:lpstr>
      <vt:lpstr>Tematiche cross-settoriali</vt:lpstr>
      <vt:lpstr>Risultato atteso</vt:lpstr>
      <vt:lpstr>Budget</vt:lpstr>
      <vt:lpstr>Pagamenti del progetto</vt:lpstr>
      <vt:lpstr>Application form</vt:lpstr>
      <vt:lpstr>Descrizione tecnica del progetto: Work packages</vt:lpstr>
      <vt:lpstr>Descrizione tecnica del progetto: Work packages</vt:lpstr>
      <vt:lpstr>Budget table: Lump sums</vt:lpstr>
      <vt:lpstr>Criteri di eleggibilità </vt:lpstr>
      <vt:lpstr>Criteri di valutazione (Award criteria)</vt:lpstr>
      <vt:lpstr>AWARD CRITERIA</vt:lpstr>
      <vt:lpstr>AWARD CRITERIA</vt:lpstr>
      <vt:lpstr>Cronologia e scadenze</vt:lpstr>
      <vt:lpstr>   European Platforms for the Promotion of Emerging Artists  Scadenza 29 settembre 2021      </vt:lpstr>
      <vt:lpstr>European Platforms for the Promotion of Emerging Artists CREA-CULT-2021-PLAT</vt:lpstr>
      <vt:lpstr>Priorità</vt:lpstr>
      <vt:lpstr>Budget</vt:lpstr>
      <vt:lpstr>Pagamenti del progetto</vt:lpstr>
      <vt:lpstr>Application form</vt:lpstr>
      <vt:lpstr>Descrizione tecnica del progetto: Work packages</vt:lpstr>
      <vt:lpstr>Supporto finanziario a terze parti</vt:lpstr>
      <vt:lpstr>Membership agreement: allegato obbligatorio</vt:lpstr>
      <vt:lpstr>Budget table: Lump sums</vt:lpstr>
      <vt:lpstr>Criteri di eleggibilità </vt:lpstr>
      <vt:lpstr>Criteri di valutazione (Award criteria)</vt:lpstr>
      <vt:lpstr>AWARD CRITERIA</vt:lpstr>
      <vt:lpstr>AWARD CRITERIA</vt:lpstr>
      <vt:lpstr>Cronologia e scadenze</vt:lpstr>
      <vt:lpstr>   Pan-European Cultural Entities  Scadenza 29 settembre 2021      </vt:lpstr>
      <vt:lpstr>Pan-European Cultural Entities CREA-CULT-2021-PECE</vt:lpstr>
      <vt:lpstr>Tematiche cross-settoriali</vt:lpstr>
      <vt:lpstr>Budget</vt:lpstr>
      <vt:lpstr>Condizioni di finanziamento </vt:lpstr>
      <vt:lpstr>Pagamenti del progetto</vt:lpstr>
      <vt:lpstr>Application form</vt:lpstr>
      <vt:lpstr>Descrizione tecnica del progetto: Work packages</vt:lpstr>
      <vt:lpstr>Criteri di eleggibilità </vt:lpstr>
      <vt:lpstr>Criteri di valutazione (Award criteria)</vt:lpstr>
      <vt:lpstr>AWARD CRITERIA</vt:lpstr>
      <vt:lpstr>AWARD CRITERIA</vt:lpstr>
      <vt:lpstr>Cronologia e scadenze</vt:lpstr>
      <vt:lpstr>Riepilogo delle principali caratteristiche specifiche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Conticello</dc:creator>
  <cp:lastModifiedBy>officepro</cp:lastModifiedBy>
  <cp:revision>67</cp:revision>
  <dcterms:created xsi:type="dcterms:W3CDTF">2021-07-08T14:13:58Z</dcterms:created>
  <dcterms:modified xsi:type="dcterms:W3CDTF">2021-07-15T11:22:58Z</dcterms:modified>
</cp:coreProperties>
</file>